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2"/>
  </p:notesMasterIdLst>
  <p:sldIdLst>
    <p:sldId id="291" r:id="rId2"/>
    <p:sldId id="316" r:id="rId3"/>
    <p:sldId id="297" r:id="rId4"/>
    <p:sldId id="335" r:id="rId5"/>
    <p:sldId id="298" r:id="rId6"/>
    <p:sldId id="336" r:id="rId7"/>
    <p:sldId id="299" r:id="rId8"/>
    <p:sldId id="319" r:id="rId9"/>
    <p:sldId id="320" r:id="rId10"/>
    <p:sldId id="337" r:id="rId11"/>
    <p:sldId id="344" r:id="rId12"/>
    <p:sldId id="300" r:id="rId13"/>
    <p:sldId id="347" r:id="rId14"/>
    <p:sldId id="348" r:id="rId15"/>
    <p:sldId id="338" r:id="rId16"/>
    <p:sldId id="349" r:id="rId17"/>
    <p:sldId id="306" r:id="rId18"/>
    <p:sldId id="301" r:id="rId19"/>
    <p:sldId id="340" r:id="rId20"/>
    <p:sldId id="345" r:id="rId21"/>
    <p:sldId id="346" r:id="rId22"/>
    <p:sldId id="322" r:id="rId23"/>
    <p:sldId id="323" r:id="rId24"/>
    <p:sldId id="341" r:id="rId25"/>
    <p:sldId id="325" r:id="rId26"/>
    <p:sldId id="324" r:id="rId27"/>
    <p:sldId id="342" r:id="rId28"/>
    <p:sldId id="326" r:id="rId29"/>
    <p:sldId id="343" r:id="rId30"/>
    <p:sldId id="305" r:id="rId31"/>
  </p:sldIdLst>
  <p:sldSz cx="12192000" cy="6858000"/>
  <p:notesSz cx="6858000" cy="9144000"/>
  <p:embeddedFontLst>
    <p:embeddedFont>
      <p:font typeface="나눔바른고딕" panose="020B0600000101010101" charset="-127"/>
      <p:regular r:id="rId33"/>
    </p:embeddedFont>
    <p:embeddedFont>
      <p:font typeface="나눔스퀘어 네오 Bold" panose="020B0600000101010101" charset="-127"/>
      <p:bold r:id="rId34"/>
    </p:embeddedFont>
    <p:embeddedFont>
      <p:font typeface="Cambria Math" panose="02040503050406030204" pitchFamily="18" charset="0"/>
      <p:regular r:id="rId35"/>
    </p:embeddedFont>
    <p:embeddedFont>
      <p:font typeface="Leelawadee UI" panose="020B0502040204020203" pitchFamily="34" charset="-34"/>
      <p:regular r:id="rId36"/>
      <p:bold r:id="rId37"/>
    </p:embeddedFont>
    <p:embeddedFont>
      <p:font typeface="맑은 고딕" panose="020B0503020000020004" pitchFamily="50" charset="-127"/>
      <p:regular r:id="rId38"/>
      <p:bold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5B6"/>
    <a:srgbClr val="FFFFFF"/>
    <a:srgbClr val="0089A9"/>
    <a:srgbClr val="CBE7F2"/>
    <a:srgbClr val="4472C4"/>
    <a:srgbClr val="016F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774" y="1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91284-FC09-41F5-93C1-DB08723E1F19}" type="datetimeFigureOut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25BA57-2592-4854-9EB3-75B012E6C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845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9DDBA4C-96CA-4483-9759-A49A443AED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6096000" cy="6858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987D1B-22B2-40BF-BF6F-BC87DBB01083}"/>
              </a:ext>
            </a:extLst>
          </p:cNvPr>
          <p:cNvSpPr txBox="1"/>
          <p:nvPr userDrawn="1"/>
        </p:nvSpPr>
        <p:spPr>
          <a:xfrm>
            <a:off x="0" y="5934670"/>
            <a:ext cx="1908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16F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PART</a:t>
            </a:r>
            <a:r>
              <a:rPr lang="ko-KR" altLang="en-US" b="1" dirty="0">
                <a:solidFill>
                  <a:srgbClr val="016F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379A4-10D0-42C4-B71E-317A4DFE0CF8}"/>
              </a:ext>
            </a:extLst>
          </p:cNvPr>
          <p:cNvSpPr txBox="1"/>
          <p:nvPr userDrawn="1"/>
        </p:nvSpPr>
        <p:spPr>
          <a:xfrm>
            <a:off x="851377" y="448531"/>
            <a:ext cx="1711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j-lt"/>
                <a:ea typeface="나눔스퀘어OTF Bold" panose="020B0600000101010101" pitchFamily="34" charset="-127"/>
              </a:rPr>
              <a:t>CHAPTER</a:t>
            </a:r>
            <a:endParaRPr lang="ko-KR" altLang="en-US" sz="2400" b="1" dirty="0">
              <a:latin typeface="+mj-lt"/>
              <a:ea typeface="나눔스퀘어OTF Bold" panose="020B0600000101010101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0CF589D-1541-4F72-B6D1-948D1F946A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9348" y="3428999"/>
            <a:ext cx="4153480" cy="2210108"/>
          </a:xfrm>
          <a:prstGeom prst="rect">
            <a:avLst/>
          </a:prstGeom>
        </p:spPr>
      </p:pic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79D0CCDB-9F41-4C7A-ADB8-086144198EF1}"/>
              </a:ext>
            </a:extLst>
          </p:cNvPr>
          <p:cNvSpPr/>
          <p:nvPr userDrawn="1"/>
        </p:nvSpPr>
        <p:spPr>
          <a:xfrm>
            <a:off x="559181" y="1376046"/>
            <a:ext cx="584392" cy="446887"/>
          </a:xfrm>
          <a:prstGeom prst="parallelogram">
            <a:avLst>
              <a:gd name="adj" fmla="val 80814"/>
            </a:avLst>
          </a:prstGeom>
          <a:solidFill>
            <a:srgbClr val="0089A9"/>
          </a:solidFill>
          <a:ln>
            <a:solidFill>
              <a:srgbClr val="0089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1CC1556C-CA66-4E6F-B6E0-B1E46761B2B6}"/>
              </a:ext>
            </a:extLst>
          </p:cNvPr>
          <p:cNvSpPr/>
          <p:nvPr userDrawn="1"/>
        </p:nvSpPr>
        <p:spPr>
          <a:xfrm flipV="1">
            <a:off x="559181" y="910196"/>
            <a:ext cx="584392" cy="446887"/>
          </a:xfrm>
          <a:prstGeom prst="parallelogram">
            <a:avLst>
              <a:gd name="adj" fmla="val 8081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B3A717D6-9809-40A3-B694-A4482AC315A7}"/>
              </a:ext>
            </a:extLst>
          </p:cNvPr>
          <p:cNvCxnSpPr>
            <a:cxnSpLocks/>
          </p:cNvCxnSpPr>
          <p:nvPr userDrawn="1"/>
        </p:nvCxnSpPr>
        <p:spPr>
          <a:xfrm>
            <a:off x="1143573" y="1925052"/>
            <a:ext cx="1248993" cy="0"/>
          </a:xfrm>
          <a:prstGeom prst="line">
            <a:avLst/>
          </a:prstGeom>
          <a:ln w="19050">
            <a:solidFill>
              <a:srgbClr val="0089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804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538327-50DC-4186-8893-F7D5F48B1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54A6FA-6FF9-40C0-BD37-DA8BF00C1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FC3161-7FB9-4147-96F7-24D3071C8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8A0164-F78C-47CE-A809-B3CE6BB9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11638E-9711-4073-9454-39D61C1F0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868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3C16B3-2219-4227-860A-BF2EA4AD58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5F9516-083F-4B6F-9D04-DBC67EE4C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FACA75-A030-464E-BE58-F57872D6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C4C2BF-EA8E-4B02-8406-E6F908708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379F55-B86B-49E4-93E6-2C84AAEEE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92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168ECC9-0BC3-482C-B409-C4835C9093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6492874"/>
            <a:ext cx="12191999" cy="365126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392177-4529-4796-88CF-3400A301C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6368" y="6492875"/>
            <a:ext cx="51793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BE64200-0CF3-49D9-A618-2AAB6BBC640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477D6AF-B5D5-49F5-9E87-4255339B7B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12191999" cy="10244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45BE36B-7D42-4256-86CD-64954D5344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24054" y="75626"/>
            <a:ext cx="964628" cy="89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726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37B6849-ECAE-45F6-AC1E-42EC90D9DC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97627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B761356-590D-4CB5-A763-469E12BD69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" y="5881722"/>
            <a:ext cx="12191999" cy="97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48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D00685-1DBA-40DC-9245-32CF35B57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E8189B-DA4E-4D78-928A-08654168D5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27735-842F-4BE4-99AF-6EA779A210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771C9D-18B9-499A-8505-56FC5E5ED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D61BDC-93FB-494E-9E8D-DFF3286F1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207590-9CA4-4DD1-955F-DDC0CDD5F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168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BAC12B-BA77-4EB0-AF43-12ED9514A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B423E1-2AC5-4A89-B1FB-422B8AE688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780376-350D-467F-AEB0-A3ADC2D0D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476C37-3D5D-4357-8293-B1537B36D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9B9538A-8795-474D-A93F-14B412DE7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663EC3-3604-4A3C-90FD-646893C5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4B4C65-9275-4F9B-BDCA-04799FEAF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690B499-C7B3-4015-8159-844F88EC3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768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2ABE4-A6BE-48CA-85C6-CCC25AFD2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385458-FD8C-40CD-A4CB-BAB1E57B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5513D7A-7FCB-4523-B2E1-D0F914C04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FC01D0-0F19-4F32-A47C-4A17ECCD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772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90F1E5D-CF22-4CE2-AEC9-65457487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6CEA0B-12B8-456E-BA57-B1E074A6A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0B0934-DE13-45F8-8CA8-E71015241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733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3E0C7-A8F7-492A-92EE-0B5912665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F658AD-0D0C-4D34-93AA-8493A9C05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399BB8-6DD9-4CA7-BE1E-D2C9BAA4A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360AAB-5B83-4C2A-9C1F-13E864F0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862F5F-082D-425B-AC8A-05E6007D1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8AE91C-9A7D-455A-8B9F-8AA4C95DE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368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C4CA0-AC7C-4BE1-86D8-DC38F2BD0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9531C30-C2E8-4DE6-84A0-AF45B0496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833C9-1EB1-4B04-AC2F-C4189FC3C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BA5257-3757-40B8-952E-9E5BB3850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B4816E-BDCC-4A0A-B28E-577E98483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C3D6C2-FE03-4E2C-AA2B-6F105CBB0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98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E15A7D8-6BAF-4D32-B7D7-4F943578E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A16CF6-2B11-40C1-852B-789F55FC2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CC9C29-F35C-4EF0-86F4-5E16A7D9CD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D4BE2C-4665-43DF-B851-0899DF72FF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092D53-F4AD-4A7A-A774-27C19DA020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195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1E9FCA-501C-424D-87B0-FB6EBFDB6079}"/>
              </a:ext>
            </a:extLst>
          </p:cNvPr>
          <p:cNvSpPr txBox="1"/>
          <p:nvPr/>
        </p:nvSpPr>
        <p:spPr>
          <a:xfrm>
            <a:off x="1251285" y="832813"/>
            <a:ext cx="16951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solidFill>
                  <a:srgbClr val="0089A9"/>
                </a:solidFill>
                <a:latin typeface="Leelawadee UI" panose="020B0502040204020203" pitchFamily="34" charset="-34"/>
                <a:ea typeface="나눔스퀘어OTF Bold" panose="020B0600000101010101" pitchFamily="34" charset="-127"/>
                <a:cs typeface="Leelawadee UI" panose="020B0502040204020203" pitchFamily="34" charset="-34"/>
              </a:rPr>
              <a:t>12</a:t>
            </a:r>
            <a:endParaRPr lang="ko-KR" altLang="en-US" sz="6600" b="1" dirty="0">
              <a:solidFill>
                <a:srgbClr val="0089A9"/>
              </a:solidFill>
              <a:latin typeface="Leelawadee UI" panose="020B0502040204020203" pitchFamily="34" charset="-34"/>
              <a:ea typeface="나눔스퀘어OTF Bold" panose="020B0600000101010101" pitchFamily="34" charset="-127"/>
              <a:cs typeface="Leelawadee UI" panose="020B0502040204020203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38639A-77F1-49C9-9226-67EF6C0DA42F}"/>
              </a:ext>
            </a:extLst>
          </p:cNvPr>
          <p:cNvSpPr txBox="1"/>
          <p:nvPr/>
        </p:nvSpPr>
        <p:spPr>
          <a:xfrm>
            <a:off x="1766922" y="5887045"/>
            <a:ext cx="13527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03</a:t>
            </a:r>
            <a:endParaRPr lang="ko-KR" altLang="en-US" sz="54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C0006-DACD-4385-AD8D-7884E26B956B}"/>
              </a:ext>
            </a:extLst>
          </p:cNvPr>
          <p:cNvSpPr txBox="1"/>
          <p:nvPr/>
        </p:nvSpPr>
        <p:spPr>
          <a:xfrm>
            <a:off x="962524" y="1940809"/>
            <a:ext cx="4547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b="1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구현 문제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59E48F-B30A-4F50-89C2-436585440F03}"/>
              </a:ext>
            </a:extLst>
          </p:cNvPr>
          <p:cNvSpPr txBox="1"/>
          <p:nvPr/>
        </p:nvSpPr>
        <p:spPr>
          <a:xfrm>
            <a:off x="862024" y="2586465"/>
            <a:ext cx="3162589" cy="199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 startAt="7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럭키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스트레이트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 startAt="7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재정렬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 startAt="7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압축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 startAt="7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자물쇠와 열쇠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22897A-163C-4172-985A-086DE4FEFC4D}"/>
              </a:ext>
            </a:extLst>
          </p:cNvPr>
          <p:cNvSpPr txBox="1"/>
          <p:nvPr/>
        </p:nvSpPr>
        <p:spPr>
          <a:xfrm>
            <a:off x="7713960" y="5934670"/>
            <a:ext cx="32588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발표자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: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임영선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endParaRPr lang="ko-KR" altLang="en-US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3DFD04-0C82-6CE5-09F4-AF012FAD9CEC}"/>
              </a:ext>
            </a:extLst>
          </p:cNvPr>
          <p:cNvSpPr txBox="1"/>
          <p:nvPr/>
        </p:nvSpPr>
        <p:spPr>
          <a:xfrm>
            <a:off x="3236414" y="2586465"/>
            <a:ext cx="3162589" cy="199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 startAt="11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 startAt="11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기둥과 보 설치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 startAt="11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치킨 배달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 startAt="11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외벽 점검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5361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218B6B-FFF1-6F19-0C53-1A47FD171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70F683-4D41-BF90-8FE6-13BFF459F0C1}"/>
              </a:ext>
            </a:extLst>
          </p:cNvPr>
          <p:cNvSpPr/>
          <p:nvPr/>
        </p:nvSpPr>
        <p:spPr>
          <a:xfrm>
            <a:off x="0" y="191751"/>
            <a:ext cx="39934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9.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압축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DBB960F-A1CC-97C2-767F-6BD455F41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E8DEBB36-D6AB-4977-69A7-9C238FEB56CE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9D1528F-965B-C3FB-7EBE-461917568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378" y="1627101"/>
            <a:ext cx="6537243" cy="45671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7B9AFDE-D0B0-D37D-6BFF-327F65045D6E}"/>
              </a:ext>
            </a:extLst>
          </p:cNvPr>
          <p:cNvSpPr txBox="1"/>
          <p:nvPr/>
        </p:nvSpPr>
        <p:spPr>
          <a:xfrm>
            <a:off x="250505" y="2005936"/>
            <a:ext cx="2456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compressed : 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각 단위로 압축한 문자열을 저장할 변수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5847CE-FF99-9B8A-56D5-1454C664AFA7}"/>
              </a:ext>
            </a:extLst>
          </p:cNvPr>
          <p:cNvSpPr txBox="1"/>
          <p:nvPr/>
        </p:nvSpPr>
        <p:spPr>
          <a:xfrm>
            <a:off x="250504" y="2983089"/>
            <a:ext cx="2576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count : 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현재 압축된 횟수 저장 변수</a:t>
            </a:r>
          </a:p>
        </p:txBody>
      </p:sp>
    </p:spTree>
    <p:extLst>
      <p:ext uri="{BB962C8B-B14F-4D97-AF65-F5344CB8AC3E}">
        <p14:creationId xmlns:p14="http://schemas.microsoft.com/office/powerpoint/2010/main" val="4022055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C5907-8D53-1469-F0F7-0F94216E3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CF48F3A-C084-D71A-F90A-961F128AE015}"/>
              </a:ext>
            </a:extLst>
          </p:cNvPr>
          <p:cNvSpPr/>
          <p:nvPr/>
        </p:nvSpPr>
        <p:spPr>
          <a:xfrm>
            <a:off x="0" y="191751"/>
            <a:ext cx="48846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10.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자물쇠와 열쇠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54F507-1C8C-E4B7-5925-FE8137F2B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96208CE3-1DC9-B6E6-2DFF-59593FC939B7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B13196-46AD-500C-E05F-9E24CEABB660}"/>
              </a:ext>
            </a:extLst>
          </p:cNvPr>
          <p:cNvSpPr txBox="1"/>
          <p:nvPr/>
        </p:nvSpPr>
        <p:spPr>
          <a:xfrm>
            <a:off x="784415" y="1618419"/>
            <a:ext cx="1082195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고대 유적지에서 보물과 유적이 가득할 것으로 보이는 비밀의 문을 발견한 고고학자 튜브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하지만 문은 특이한 형태의 자물쇠로 잠겨 있었고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 앞에는 특이한 형태의 열쇠와 함께 자물쇠를 푸는 방법에 대해 다음과 같이 설명해주는 종이가 발견됨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잠겨있는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자물쇠는 격자 한 칸의 크기가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X 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 X N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크기의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정사각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격자 형태이고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특이한 모양의 열쇠는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 X M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크기인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정사각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격자 형태로 되어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자물쇠에는 홈이 파여 있고 열쇠 또한 홈과 돌기 부분이 있음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열쇠는 회전과 이동이 가능하며 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열쇠의 돌기 부분을 자물쇠의 홈 부분에 딱 맞게 채우면 자물쇠가 열리는 구조</a:t>
            </a:r>
            <a:endParaRPr lang="en-US" altLang="ko-KR" sz="1600" dirty="0">
              <a:solidFill>
                <a:srgbClr val="2E75B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자물쇠 영역을 벗어난 부분에 있는 열쇠의 홈과 돌기는 자물쇠를 여는 데 영향을 주지 않지만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자물쇠 영역 내에서는 열쇠의 돌기 부분과 자물쇠의 홈 부분이 정확히 일치해야 하며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열쇠의 돌기와 자물쇠의 돌기가 만나서는 안 됨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또한 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자물쇠의 모든 홈을 채워 </a:t>
            </a:r>
            <a:r>
              <a:rPr lang="ko-KR" altLang="en-US" sz="1600" dirty="0" err="1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비어있는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곳이 없어야 자물쇠를 열 수 있음</a:t>
            </a:r>
            <a:endParaRPr lang="en-US" altLang="ko-KR" sz="1600" dirty="0">
              <a:solidFill>
                <a:srgbClr val="2E75B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5132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48846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10.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자물쇠와 열쇠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13B6E08E-EDE9-968D-3D3D-3C8B8CB5E965}"/>
              </a:ext>
            </a:extLst>
          </p:cNvPr>
          <p:cNvSpPr/>
          <p:nvPr/>
        </p:nvSpPr>
        <p:spPr>
          <a:xfrm>
            <a:off x="206291" y="249122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제한 사항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4ABBDD-56B6-EDCB-5D32-CBDA4EB12FD2}"/>
                  </a:ext>
                </a:extLst>
              </p:cNvPr>
              <p:cNvSpPr txBox="1"/>
              <p:nvPr/>
            </p:nvSpPr>
            <p:spPr>
              <a:xfrm>
                <a:off x="784415" y="2879449"/>
                <a:ext cx="10821953" cy="1903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key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는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M x M(</a:t>
                </a:r>
                <a14:m>
                  <m:oMath xmlns:m="http://schemas.openxmlformats.org/officeDocument/2006/math"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ko-KR" sz="1600" i="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i="1" dirty="0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ko-KR" sz="1600" i="0" dirty="0" smtClean="0">
                        <a:latin typeface="Cambria Math" panose="02040503050406030204" pitchFamily="18" charset="0"/>
                      </a:rPr>
                      <m:t>≤20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 M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은 자연수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)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크기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2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차원 배열</a:t>
                </a: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Lock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은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N X N(</a:t>
                </a:r>
                <a14:m>
                  <m:oMath xmlns:m="http://schemas.openxmlformats.org/officeDocument/2006/math"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ko-KR" sz="1600" i="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m:rPr>
                        <m:sty m:val="p"/>
                      </m:rP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altLang="ko-KR" sz="1600" i="0" dirty="0" smtClean="0">
                        <a:latin typeface="Cambria Math" panose="02040503050406030204" pitchFamily="18" charset="0"/>
                      </a:rPr>
                      <m:t>≤20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 N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은 자연수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)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크기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2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차원 배열</a:t>
                </a: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M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은 항상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N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이하</a:t>
                </a: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key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와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lock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원소는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0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또는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1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로 구성</a:t>
                </a:r>
                <a:b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</a:b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이때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0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은 홈 부분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 1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은 돌기 부분을 나타냄</a:t>
                </a: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E4ABBDD-56B6-EDCB-5D32-CBDA4EB12F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415" y="2879449"/>
                <a:ext cx="10821953" cy="1903470"/>
              </a:xfrm>
              <a:prstGeom prst="rect">
                <a:avLst/>
              </a:prstGeom>
              <a:blipFill>
                <a:blip r:embed="rId2"/>
                <a:stretch>
                  <a:fillRect b="-287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31DF92B2-A498-64D9-B865-C1D9E8E319D4}"/>
              </a:ext>
            </a:extLst>
          </p:cNvPr>
          <p:cNvSpPr/>
          <p:nvPr/>
        </p:nvSpPr>
        <p:spPr>
          <a:xfrm>
            <a:off x="206291" y="4990370"/>
            <a:ext cx="1323685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입출력 예시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A8DABC51-94B0-A399-7FA6-C109910E95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1867959"/>
              </p:ext>
            </p:extLst>
          </p:nvPr>
        </p:nvGraphicFramePr>
        <p:xfrm>
          <a:off x="1362540" y="5586041"/>
          <a:ext cx="8127999" cy="7416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31327258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73967772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013210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key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lock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result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85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[[0,0,0],[1,0,0],[0,1,1]]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[[1,1,1],[1,1,0],[1,0,1]]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true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9711212"/>
                  </a:ext>
                </a:extLst>
              </a:tr>
            </a:tbl>
          </a:graphicData>
        </a:graphic>
      </p:graphicFrame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27375918-F81B-5778-2AA3-29ED1A26F544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95E988-EE7D-2B51-0E68-0A37871164B5}"/>
              </a:ext>
            </a:extLst>
          </p:cNvPr>
          <p:cNvSpPr txBox="1"/>
          <p:nvPr/>
        </p:nvSpPr>
        <p:spPr>
          <a:xfrm>
            <a:off x="971176" y="1485549"/>
            <a:ext cx="10724777" cy="795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열쇠를 나타내는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차원 배열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key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와 자물쇠를 나타내는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차원 배열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lock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매개변수로 주어질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열쇠로 자물쇠를 열 수 있으면 </a:t>
            </a:r>
            <a:r>
              <a:rPr lang="en-US" altLang="ko-KR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true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</a:t>
            </a:r>
            <a:r>
              <a:rPr lang="en-US" altLang="ko-KR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열 수 없으면 </a:t>
            </a:r>
            <a:r>
              <a:rPr lang="en-US" altLang="ko-KR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false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 </a:t>
            </a:r>
            <a:r>
              <a:rPr lang="en-US" altLang="ko-KR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return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하도록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solution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함수를 완성할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0849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3B489C-B474-7D29-32C7-F4EAF116F2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D580E5B-CEEA-3AD5-8085-4885E4BA9D22}"/>
              </a:ext>
            </a:extLst>
          </p:cNvPr>
          <p:cNvSpPr/>
          <p:nvPr/>
        </p:nvSpPr>
        <p:spPr>
          <a:xfrm>
            <a:off x="0" y="191751"/>
            <a:ext cx="48846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10.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자물쇠와 열쇠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B3F3ED6-659F-34BB-E3DE-E8FA1A58E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3242C38B-172E-D5A5-5AE5-8C3D49E353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6082899"/>
              </p:ext>
            </p:extLst>
          </p:nvPr>
        </p:nvGraphicFramePr>
        <p:xfrm>
          <a:off x="533802" y="1347195"/>
          <a:ext cx="2167563" cy="18382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2521">
                  <a:extLst>
                    <a:ext uri="{9D8B030D-6E8A-4147-A177-3AD203B41FA5}">
                      <a16:colId xmlns:a16="http://schemas.microsoft.com/office/drawing/2014/main" val="276748126"/>
                    </a:ext>
                  </a:extLst>
                </a:gridCol>
                <a:gridCol w="722521">
                  <a:extLst>
                    <a:ext uri="{9D8B030D-6E8A-4147-A177-3AD203B41FA5}">
                      <a16:colId xmlns:a16="http://schemas.microsoft.com/office/drawing/2014/main" val="1080763869"/>
                    </a:ext>
                  </a:extLst>
                </a:gridCol>
                <a:gridCol w="722521">
                  <a:extLst>
                    <a:ext uri="{9D8B030D-6E8A-4147-A177-3AD203B41FA5}">
                      <a16:colId xmlns:a16="http://schemas.microsoft.com/office/drawing/2014/main" val="2572782346"/>
                    </a:ext>
                  </a:extLst>
                </a:gridCol>
              </a:tblGrid>
              <a:tr h="612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609011"/>
                  </a:ext>
                </a:extLst>
              </a:tr>
              <a:tr h="612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517015"/>
                  </a:ext>
                </a:extLst>
              </a:tr>
              <a:tr h="612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767507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D3F938A-69C4-C9FA-E50A-85EC9762FC56}"/>
              </a:ext>
            </a:extLst>
          </p:cNvPr>
          <p:cNvSpPr txBox="1"/>
          <p:nvPr/>
        </p:nvSpPr>
        <p:spPr>
          <a:xfrm>
            <a:off x="1273935" y="3244334"/>
            <a:ext cx="687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열쇠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BD31009-9E30-B2BC-84BC-C9B51DBCD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9689987"/>
              </p:ext>
            </p:extLst>
          </p:nvPr>
        </p:nvGraphicFramePr>
        <p:xfrm>
          <a:off x="3324813" y="1347195"/>
          <a:ext cx="2167563" cy="18382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2521">
                  <a:extLst>
                    <a:ext uri="{9D8B030D-6E8A-4147-A177-3AD203B41FA5}">
                      <a16:colId xmlns:a16="http://schemas.microsoft.com/office/drawing/2014/main" val="276748126"/>
                    </a:ext>
                  </a:extLst>
                </a:gridCol>
                <a:gridCol w="722521">
                  <a:extLst>
                    <a:ext uri="{9D8B030D-6E8A-4147-A177-3AD203B41FA5}">
                      <a16:colId xmlns:a16="http://schemas.microsoft.com/office/drawing/2014/main" val="1080763869"/>
                    </a:ext>
                  </a:extLst>
                </a:gridCol>
                <a:gridCol w="722521">
                  <a:extLst>
                    <a:ext uri="{9D8B030D-6E8A-4147-A177-3AD203B41FA5}">
                      <a16:colId xmlns:a16="http://schemas.microsoft.com/office/drawing/2014/main" val="2572782346"/>
                    </a:ext>
                  </a:extLst>
                </a:gridCol>
              </a:tblGrid>
              <a:tr h="612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609011"/>
                  </a:ext>
                </a:extLst>
              </a:tr>
              <a:tr h="612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517015"/>
                  </a:ext>
                </a:extLst>
              </a:tr>
              <a:tr h="612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767507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0D2B772-1072-3BB2-1073-60AF742B4893}"/>
              </a:ext>
            </a:extLst>
          </p:cNvPr>
          <p:cNvSpPr txBox="1"/>
          <p:nvPr/>
        </p:nvSpPr>
        <p:spPr>
          <a:xfrm>
            <a:off x="3995123" y="3244334"/>
            <a:ext cx="889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자물쇠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D67E255-253D-F985-FB7B-01578ACF56D6}"/>
              </a:ext>
            </a:extLst>
          </p:cNvPr>
          <p:cNvCxnSpPr/>
          <p:nvPr/>
        </p:nvCxnSpPr>
        <p:spPr>
          <a:xfrm>
            <a:off x="1494118" y="3747247"/>
            <a:ext cx="0" cy="10279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2148FFF5-A033-0E1A-F580-004007237955}"/>
              </a:ext>
            </a:extLst>
          </p:cNvPr>
          <p:cNvCxnSpPr>
            <a:cxnSpLocks/>
          </p:cNvCxnSpPr>
          <p:nvPr/>
        </p:nvCxnSpPr>
        <p:spPr>
          <a:xfrm>
            <a:off x="1494118" y="4775199"/>
            <a:ext cx="11095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A4DA00-B456-B013-BA60-CA637B428605}"/>
              </a:ext>
            </a:extLst>
          </p:cNvPr>
          <p:cNvSpPr txBox="1"/>
          <p:nvPr/>
        </p:nvSpPr>
        <p:spPr>
          <a:xfrm>
            <a:off x="1482165" y="4405867"/>
            <a:ext cx="130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90</a:t>
            </a:r>
            <a:r>
              <a:rPr lang="ko-KR" altLang="en-US"/>
              <a:t>도 회전</a:t>
            </a: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020C0FAD-CBB3-3A76-5E66-85FB73E6A7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5210087"/>
              </p:ext>
            </p:extLst>
          </p:nvPr>
        </p:nvGraphicFramePr>
        <p:xfrm>
          <a:off x="3324812" y="3946960"/>
          <a:ext cx="2167563" cy="18382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2521">
                  <a:extLst>
                    <a:ext uri="{9D8B030D-6E8A-4147-A177-3AD203B41FA5}">
                      <a16:colId xmlns:a16="http://schemas.microsoft.com/office/drawing/2014/main" val="276748126"/>
                    </a:ext>
                  </a:extLst>
                </a:gridCol>
                <a:gridCol w="722521">
                  <a:extLst>
                    <a:ext uri="{9D8B030D-6E8A-4147-A177-3AD203B41FA5}">
                      <a16:colId xmlns:a16="http://schemas.microsoft.com/office/drawing/2014/main" val="1080763869"/>
                    </a:ext>
                  </a:extLst>
                </a:gridCol>
                <a:gridCol w="722521">
                  <a:extLst>
                    <a:ext uri="{9D8B030D-6E8A-4147-A177-3AD203B41FA5}">
                      <a16:colId xmlns:a16="http://schemas.microsoft.com/office/drawing/2014/main" val="2572782346"/>
                    </a:ext>
                  </a:extLst>
                </a:gridCol>
              </a:tblGrid>
              <a:tr h="612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609011"/>
                  </a:ext>
                </a:extLst>
              </a:tr>
              <a:tr h="612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517015"/>
                  </a:ext>
                </a:extLst>
              </a:tr>
              <a:tr h="612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76750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4518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B9E98-530E-E8DD-3F4E-57CD2681F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6FC861E-EF03-40E8-1146-4FBC9E9E79F5}"/>
              </a:ext>
            </a:extLst>
          </p:cNvPr>
          <p:cNvSpPr/>
          <p:nvPr/>
        </p:nvSpPr>
        <p:spPr>
          <a:xfrm>
            <a:off x="0" y="191751"/>
            <a:ext cx="48846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10.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자물쇠와 열쇠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375DCA-AD21-4187-133C-FC0F705A8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14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C8F70A4-9DDB-4C0F-1132-9394457902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3156826"/>
              </p:ext>
            </p:extLst>
          </p:nvPr>
        </p:nvGraphicFramePr>
        <p:xfrm>
          <a:off x="300719" y="1305362"/>
          <a:ext cx="4659750" cy="45097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7750">
                  <a:extLst>
                    <a:ext uri="{9D8B030D-6E8A-4147-A177-3AD203B41FA5}">
                      <a16:colId xmlns:a16="http://schemas.microsoft.com/office/drawing/2014/main" val="1100831186"/>
                    </a:ext>
                  </a:extLst>
                </a:gridCol>
                <a:gridCol w="517750">
                  <a:extLst>
                    <a:ext uri="{9D8B030D-6E8A-4147-A177-3AD203B41FA5}">
                      <a16:colId xmlns:a16="http://schemas.microsoft.com/office/drawing/2014/main" val="1673905322"/>
                    </a:ext>
                  </a:extLst>
                </a:gridCol>
                <a:gridCol w="517750">
                  <a:extLst>
                    <a:ext uri="{9D8B030D-6E8A-4147-A177-3AD203B41FA5}">
                      <a16:colId xmlns:a16="http://schemas.microsoft.com/office/drawing/2014/main" val="2369367871"/>
                    </a:ext>
                  </a:extLst>
                </a:gridCol>
                <a:gridCol w="517750">
                  <a:extLst>
                    <a:ext uri="{9D8B030D-6E8A-4147-A177-3AD203B41FA5}">
                      <a16:colId xmlns:a16="http://schemas.microsoft.com/office/drawing/2014/main" val="2786380852"/>
                    </a:ext>
                  </a:extLst>
                </a:gridCol>
                <a:gridCol w="517750">
                  <a:extLst>
                    <a:ext uri="{9D8B030D-6E8A-4147-A177-3AD203B41FA5}">
                      <a16:colId xmlns:a16="http://schemas.microsoft.com/office/drawing/2014/main" val="1298482140"/>
                    </a:ext>
                  </a:extLst>
                </a:gridCol>
                <a:gridCol w="517750">
                  <a:extLst>
                    <a:ext uri="{9D8B030D-6E8A-4147-A177-3AD203B41FA5}">
                      <a16:colId xmlns:a16="http://schemas.microsoft.com/office/drawing/2014/main" val="1364212269"/>
                    </a:ext>
                  </a:extLst>
                </a:gridCol>
                <a:gridCol w="517750">
                  <a:extLst>
                    <a:ext uri="{9D8B030D-6E8A-4147-A177-3AD203B41FA5}">
                      <a16:colId xmlns:a16="http://schemas.microsoft.com/office/drawing/2014/main" val="610810808"/>
                    </a:ext>
                  </a:extLst>
                </a:gridCol>
                <a:gridCol w="517750">
                  <a:extLst>
                    <a:ext uri="{9D8B030D-6E8A-4147-A177-3AD203B41FA5}">
                      <a16:colId xmlns:a16="http://schemas.microsoft.com/office/drawing/2014/main" val="1483417466"/>
                    </a:ext>
                  </a:extLst>
                </a:gridCol>
                <a:gridCol w="517750">
                  <a:extLst>
                    <a:ext uri="{9D8B030D-6E8A-4147-A177-3AD203B41FA5}">
                      <a16:colId xmlns:a16="http://schemas.microsoft.com/office/drawing/2014/main" val="3172832803"/>
                    </a:ext>
                  </a:extLst>
                </a:gridCol>
              </a:tblGrid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183127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412925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3713336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271525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240122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9991094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604650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0026272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79187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E904065-3161-538C-BFE1-41C3DEAC06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345633"/>
              </p:ext>
            </p:extLst>
          </p:nvPr>
        </p:nvGraphicFramePr>
        <p:xfrm>
          <a:off x="5721378" y="1305361"/>
          <a:ext cx="4583952" cy="45097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9328">
                  <a:extLst>
                    <a:ext uri="{9D8B030D-6E8A-4147-A177-3AD203B41FA5}">
                      <a16:colId xmlns:a16="http://schemas.microsoft.com/office/drawing/2014/main" val="1100831186"/>
                    </a:ext>
                  </a:extLst>
                </a:gridCol>
                <a:gridCol w="509328">
                  <a:extLst>
                    <a:ext uri="{9D8B030D-6E8A-4147-A177-3AD203B41FA5}">
                      <a16:colId xmlns:a16="http://schemas.microsoft.com/office/drawing/2014/main" val="1673905322"/>
                    </a:ext>
                  </a:extLst>
                </a:gridCol>
                <a:gridCol w="509328">
                  <a:extLst>
                    <a:ext uri="{9D8B030D-6E8A-4147-A177-3AD203B41FA5}">
                      <a16:colId xmlns:a16="http://schemas.microsoft.com/office/drawing/2014/main" val="2369367871"/>
                    </a:ext>
                  </a:extLst>
                </a:gridCol>
                <a:gridCol w="509328">
                  <a:extLst>
                    <a:ext uri="{9D8B030D-6E8A-4147-A177-3AD203B41FA5}">
                      <a16:colId xmlns:a16="http://schemas.microsoft.com/office/drawing/2014/main" val="2786380852"/>
                    </a:ext>
                  </a:extLst>
                </a:gridCol>
                <a:gridCol w="509328">
                  <a:extLst>
                    <a:ext uri="{9D8B030D-6E8A-4147-A177-3AD203B41FA5}">
                      <a16:colId xmlns:a16="http://schemas.microsoft.com/office/drawing/2014/main" val="1298482140"/>
                    </a:ext>
                  </a:extLst>
                </a:gridCol>
                <a:gridCol w="509328">
                  <a:extLst>
                    <a:ext uri="{9D8B030D-6E8A-4147-A177-3AD203B41FA5}">
                      <a16:colId xmlns:a16="http://schemas.microsoft.com/office/drawing/2014/main" val="1364212269"/>
                    </a:ext>
                  </a:extLst>
                </a:gridCol>
                <a:gridCol w="509328">
                  <a:extLst>
                    <a:ext uri="{9D8B030D-6E8A-4147-A177-3AD203B41FA5}">
                      <a16:colId xmlns:a16="http://schemas.microsoft.com/office/drawing/2014/main" val="610810808"/>
                    </a:ext>
                  </a:extLst>
                </a:gridCol>
                <a:gridCol w="509328">
                  <a:extLst>
                    <a:ext uri="{9D8B030D-6E8A-4147-A177-3AD203B41FA5}">
                      <a16:colId xmlns:a16="http://schemas.microsoft.com/office/drawing/2014/main" val="1483417466"/>
                    </a:ext>
                  </a:extLst>
                </a:gridCol>
                <a:gridCol w="509328">
                  <a:extLst>
                    <a:ext uri="{9D8B030D-6E8A-4147-A177-3AD203B41FA5}">
                      <a16:colId xmlns:a16="http://schemas.microsoft.com/office/drawing/2014/main" val="3172832803"/>
                    </a:ext>
                  </a:extLst>
                </a:gridCol>
              </a:tblGrid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183127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412925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3713336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271525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240122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9991094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604650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0026272"/>
                  </a:ext>
                </a:extLst>
              </a:tr>
              <a:tr h="501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791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3026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2EF27-AA31-26AF-70BD-66AF2752A0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378E76-27FE-29D6-0A57-F156EC19BE60}"/>
              </a:ext>
            </a:extLst>
          </p:cNvPr>
          <p:cNvSpPr/>
          <p:nvPr/>
        </p:nvSpPr>
        <p:spPr>
          <a:xfrm>
            <a:off x="0" y="191751"/>
            <a:ext cx="48846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10.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자물쇠와 열쇠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97ADD8-4CE5-B6FD-B884-972656633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474A1D2C-BCB7-2F6D-5F24-EDB3FFC5B3B9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8533232-DA67-DA96-20ED-B8272A2B2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10" y="2053148"/>
            <a:ext cx="5248312" cy="37553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10CA81-44FB-6B09-3319-58E8AAFBBE48}"/>
              </a:ext>
            </a:extLst>
          </p:cNvPr>
          <p:cNvSpPr txBox="1"/>
          <p:nvPr/>
        </p:nvSpPr>
        <p:spPr>
          <a:xfrm>
            <a:off x="6096000" y="1268318"/>
            <a:ext cx="138669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ko-KR" sz="2400"/>
              <a:t>a =  </a:t>
            </a:r>
          </a:p>
          <a:p>
            <a:r>
              <a:rPr lang="pt-BR" altLang="ko-KR" sz="2400"/>
              <a:t>[[1, 2, 3], [4, 5, 6], [7, 8, 9]]</a:t>
            </a:r>
            <a:endParaRPr lang="ko-KR" altLang="en-US" sz="24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928164-0DEE-C9D9-7251-3ED6860CE87E}"/>
              </a:ext>
            </a:extLst>
          </p:cNvPr>
          <p:cNvSpPr txBox="1"/>
          <p:nvPr/>
        </p:nvSpPr>
        <p:spPr>
          <a:xfrm>
            <a:off x="9146156" y="1343838"/>
            <a:ext cx="223424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/>
              <a:t>result =</a:t>
            </a:r>
          </a:p>
          <a:p>
            <a:r>
              <a:rPr lang="ko-KR" altLang="en-US" sz="2400"/>
              <a:t>  </a:t>
            </a:r>
            <a:r>
              <a:rPr lang="en-US" altLang="ko-KR" sz="2400"/>
              <a:t>[</a:t>
            </a:r>
            <a:r>
              <a:rPr lang="ko-KR" altLang="en-US" sz="2400"/>
              <a:t>[7, 4, 1],</a:t>
            </a:r>
          </a:p>
          <a:p>
            <a:r>
              <a:rPr lang="ko-KR" altLang="en-US" sz="2400"/>
              <a:t>  [8, 5, 2],</a:t>
            </a:r>
          </a:p>
          <a:p>
            <a:r>
              <a:rPr lang="ko-KR" altLang="en-US" sz="2400"/>
              <a:t>  [9, 6, 3]</a:t>
            </a:r>
            <a:r>
              <a:rPr lang="en-US" altLang="ko-KR" sz="2400"/>
              <a:t>]</a:t>
            </a:r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2327910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264778-4D6A-B148-9EB5-DA49E520A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D3EC0C-0C09-F726-AAC5-84CBA26C5A2B}"/>
              </a:ext>
            </a:extLst>
          </p:cNvPr>
          <p:cNvSpPr/>
          <p:nvPr/>
        </p:nvSpPr>
        <p:spPr>
          <a:xfrm>
            <a:off x="0" y="191751"/>
            <a:ext cx="48846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10.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자물쇠와 열쇠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6D812DA-E96A-6009-6F94-E48ED25A2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D43CAD41-EB1E-3E28-C2B3-122E6273DD2A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267DF14-71BC-1BBF-DD11-CEF1E523E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428" y="2470527"/>
            <a:ext cx="5248312" cy="375537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E4A0C9E-E0D3-57A3-771D-939AD2016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740" y="1259520"/>
            <a:ext cx="4929771" cy="496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24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16642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뱀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A34655E6-7693-475A-C95A-B7121FA5D34B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F02C23-8118-CB8B-7CC1-566CB2E9A3E2}"/>
              </a:ext>
            </a:extLst>
          </p:cNvPr>
          <p:cNvSpPr txBox="1"/>
          <p:nvPr/>
        </p:nvSpPr>
        <p:spPr>
          <a:xfrm>
            <a:off x="784415" y="1618419"/>
            <a:ext cx="10821953" cy="4735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도스 게임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‘Dummy’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은 뱀 크기 키우는 게임으로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사과를 먹으면 뱀의 길이가 늘어남</a:t>
            </a:r>
            <a:endParaRPr lang="en-US" altLang="ko-KR" sz="1600" dirty="0">
              <a:solidFill>
                <a:srgbClr val="2E75B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뱀이 이리저리 기어 다니다가 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벽 또는 자기 자신의 몸과 부딪히면 게임 종료</a:t>
            </a:r>
            <a:endParaRPr lang="en-US" altLang="ko-KR" sz="1600" dirty="0">
              <a:solidFill>
                <a:srgbClr val="2E75B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 X N 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정사각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보드 위에서 게임 진행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몇몇 칸에는 사과가 놓여져 있고 보드의 상하좌우 끝에는 벽이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게임을 시작할 때 뱀은 맨 위 좌측에 위치하고 뱀의 길이는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이며 뱀은 처음에 오른쪽을 향함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규칙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1200150" lvl="2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먼저 뱀은 몸길이를 늘려 머리를 다음 칸에 위치시킴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1200150" lvl="2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만약 이동한 칸에 사과가 있다면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그 칸에 있던 사과가 없어지고 꼬리는 움직이지 않음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1200150" lvl="2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만약 이동한 칸에 사과가 없다면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몸길이를 줄여서 꼬리가 위치한 칸을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비워줌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즉 몸길이 변화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사과의 위치와 뱀의 이동 경로가 주어질 때 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몇 초에 게임이 종료되는지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구할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7786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16642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뱀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3" name="순서도: 수행의 시작/종료 12">
            <a:extLst>
              <a:ext uri="{FF2B5EF4-FFF2-40B4-BE49-F238E27FC236}">
                <a16:creationId xmlns:a16="http://schemas.microsoft.com/office/drawing/2014/main" id="{B99AA309-64D4-B93A-BEF0-BBABD572C314}"/>
              </a:ext>
            </a:extLst>
          </p:cNvPr>
          <p:cNvSpPr/>
          <p:nvPr/>
        </p:nvSpPr>
        <p:spPr>
          <a:xfrm>
            <a:off x="443510" y="5470934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FE5D14C7-2A4D-9CBA-7C1D-C68068D42417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52D86E5-770E-D9B4-05A0-8377EC172357}"/>
                  </a:ext>
                </a:extLst>
              </p:cNvPr>
              <p:cNvSpPr txBox="1"/>
              <p:nvPr/>
            </p:nvSpPr>
            <p:spPr>
              <a:xfrm>
                <a:off x="1432336" y="1213583"/>
                <a:ext cx="9743664" cy="3965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첫째 줄에 보드의 크기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N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 주어짐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(2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N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100)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다음 줄에 사과의 개수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K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가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주어짐 </a:t>
                </a:r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(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0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 ≤ </m:t>
                    </m:r>
                  </m:oMath>
                </a14:m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K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 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100)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다음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K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개의 줄에는 사과의 위치가 주어지는데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,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첫 번째 정수는 행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,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두 번째 정수는 열 위치를 의미</a:t>
                </a:r>
                <a:endParaRPr lang="en-US" altLang="ko-KR" sz="16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사과의 위치는 모두 다르며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,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맨 위 좌측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(1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행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1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열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)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에는 사과가 없음</a:t>
                </a:r>
                <a:endParaRPr lang="en-US" altLang="ko-KR" sz="16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다음 줄에는 뱀의 방향 변환 횟수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L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이 주어짐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 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L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 100)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다음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L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개의 줄에는 뱀의 방향 변환 정보가 주어지는데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,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정수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X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와 문자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C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로 이루어져 있으며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,</a:t>
                </a:r>
                <a:b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</a:b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게임 시작 시간으로부터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X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초가 끝난 뒤에 왼쪽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(C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가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‘L’)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또는 오른쪽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(C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가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‘D’)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으로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90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도 방향을 </a:t>
                </a:r>
                <a:b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</a:b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회전시킨다는 뜻임 </a:t>
                </a:r>
                <a:endParaRPr lang="en-US" altLang="ko-KR" sz="16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X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는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10,000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이하의 양의 정수이며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,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방향 전환 정보는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X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가 증가하는 순으로 주어짐</a:t>
                </a:r>
                <a:endParaRPr lang="en-US" altLang="ko-KR" sz="16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52D86E5-770E-D9B4-05A0-8377EC1723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2336" y="1213583"/>
                <a:ext cx="9743664" cy="3965573"/>
              </a:xfrm>
              <a:prstGeom prst="rect">
                <a:avLst/>
              </a:prstGeom>
              <a:blipFill>
                <a:blip r:embed="rId2"/>
                <a:stretch>
                  <a:fillRect b="-9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8F68D3F7-7930-A45A-4428-8F81B7BC327C}"/>
              </a:ext>
            </a:extLst>
          </p:cNvPr>
          <p:cNvSpPr txBox="1"/>
          <p:nvPr/>
        </p:nvSpPr>
        <p:spPr>
          <a:xfrm>
            <a:off x="1432337" y="5327663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줄에 게임이 몇 초에 끝나는지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5663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6D7E45-C6A0-398B-C064-E5FD68406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0E6BAEF-8D17-1D4F-94D2-D1DEDB4623D1}"/>
              </a:ext>
            </a:extLst>
          </p:cNvPr>
          <p:cNvSpPr/>
          <p:nvPr/>
        </p:nvSpPr>
        <p:spPr>
          <a:xfrm>
            <a:off x="0" y="191751"/>
            <a:ext cx="16642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뱀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0C245B2-434C-4FD8-0DEF-A4A2A4A21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6FD21F39-7B85-0A26-27D2-0F95282F7E6B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DB3864-9F5A-79E8-B0D0-3F59AB708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10" y="1792941"/>
            <a:ext cx="5178441" cy="460431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B892A80-9DEA-8BFF-F6AC-F730FBF1A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1951" y="1073257"/>
            <a:ext cx="3874661" cy="5323994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F04DBFE6-8AE5-9EF5-AA77-ADCE31C40890}"/>
              </a:ext>
            </a:extLst>
          </p:cNvPr>
          <p:cNvGrpSpPr/>
          <p:nvPr/>
        </p:nvGrpSpPr>
        <p:grpSpPr>
          <a:xfrm>
            <a:off x="9569581" y="1148115"/>
            <a:ext cx="1269830" cy="755192"/>
            <a:chOff x="562414" y="2685540"/>
            <a:chExt cx="2709130" cy="75422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559E7201-09A1-EF34-BD74-708F1950157C}"/>
                </a:ext>
              </a:extLst>
            </p:cNvPr>
            <p:cNvSpPr/>
            <p:nvPr/>
          </p:nvSpPr>
          <p:spPr>
            <a:xfrm>
              <a:off x="655877" y="2962634"/>
              <a:ext cx="2615667" cy="47712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dirty="0">
                <a:solidFill>
                  <a:schemeClr val="tx1"/>
                </a:solidFill>
                <a:latin typeface="+mn-ea"/>
              </a:endParaRP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6</a:t>
              </a:r>
            </a:p>
            <a:p>
              <a:endParaRPr lang="en-US" altLang="ko-KR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8" name="순서도: 수행의 시작/종료 7">
              <a:extLst>
                <a:ext uri="{FF2B5EF4-FFF2-40B4-BE49-F238E27FC236}">
                  <a16:creationId xmlns:a16="http://schemas.microsoft.com/office/drawing/2014/main" id="{7ACFADC3-C7DC-E563-CD5A-2846ADF92954}"/>
                </a:ext>
              </a:extLst>
            </p:cNvPr>
            <p:cNvSpPr/>
            <p:nvPr/>
          </p:nvSpPr>
          <p:spPr>
            <a:xfrm>
              <a:off x="562414" y="2685540"/>
              <a:ext cx="2394434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9E752AC-C23F-9761-4FD6-D5F2C68DC977}"/>
              </a:ext>
            </a:extLst>
          </p:cNvPr>
          <p:cNvGrpSpPr/>
          <p:nvPr/>
        </p:nvGrpSpPr>
        <p:grpSpPr>
          <a:xfrm>
            <a:off x="10898408" y="1161476"/>
            <a:ext cx="1225891" cy="749717"/>
            <a:chOff x="5908618" y="1421417"/>
            <a:chExt cx="1228101" cy="749717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AAD6E26C-5D6D-FF6B-9CBB-0B8AA3DAAFB3}"/>
                </a:ext>
              </a:extLst>
            </p:cNvPr>
            <p:cNvSpPr/>
            <p:nvPr/>
          </p:nvSpPr>
          <p:spPr>
            <a:xfrm>
              <a:off x="5908618" y="1693393"/>
              <a:ext cx="1228101" cy="47774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ABCKK13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1" name="순서도: 수행의 시작/종료 10">
              <a:extLst>
                <a:ext uri="{FF2B5EF4-FFF2-40B4-BE49-F238E27FC236}">
                  <a16:creationId xmlns:a16="http://schemas.microsoft.com/office/drawing/2014/main" id="{D95F72B2-F8B6-D31D-1896-BB8FB7346BDE}"/>
                </a:ext>
              </a:extLst>
            </p:cNvPr>
            <p:cNvSpPr/>
            <p:nvPr/>
          </p:nvSpPr>
          <p:spPr>
            <a:xfrm>
              <a:off x="5908619" y="1421417"/>
              <a:ext cx="1124347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13DDAF3-5A66-680B-B3AD-BB6701FF8906}"/>
              </a:ext>
            </a:extLst>
          </p:cNvPr>
          <p:cNvGrpSpPr/>
          <p:nvPr/>
        </p:nvGrpSpPr>
        <p:grpSpPr>
          <a:xfrm>
            <a:off x="9613389" y="2357046"/>
            <a:ext cx="1797666" cy="943125"/>
            <a:chOff x="562414" y="2685540"/>
            <a:chExt cx="3876558" cy="941911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C220985B-DEBA-1980-E49C-1309C922C908}"/>
                </a:ext>
              </a:extLst>
            </p:cNvPr>
            <p:cNvSpPr/>
            <p:nvPr/>
          </p:nvSpPr>
          <p:spPr>
            <a:xfrm>
              <a:off x="562414" y="2959903"/>
              <a:ext cx="3876558" cy="66754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AJKDLSI4JSJ9D</a:t>
              </a:r>
            </a:p>
          </p:txBody>
        </p:sp>
        <p:sp>
          <p:nvSpPr>
            <p:cNvPr id="15" name="순서도: 수행의 시작/종료 14">
              <a:extLst>
                <a:ext uri="{FF2B5EF4-FFF2-40B4-BE49-F238E27FC236}">
                  <a16:creationId xmlns:a16="http://schemas.microsoft.com/office/drawing/2014/main" id="{63C525C0-6E77-6C51-FE77-89DE720CA52F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BE18615-05B5-C2F6-EE78-80702648BF08}"/>
              </a:ext>
            </a:extLst>
          </p:cNvPr>
          <p:cNvGrpSpPr/>
          <p:nvPr/>
        </p:nvGrpSpPr>
        <p:grpSpPr>
          <a:xfrm>
            <a:off x="9608638" y="3406317"/>
            <a:ext cx="1850933" cy="940384"/>
            <a:chOff x="6096000" y="4209689"/>
            <a:chExt cx="1854270" cy="940384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59EA0EFF-369E-A1A1-2AD8-EFECC04858DF}"/>
                </a:ext>
              </a:extLst>
            </p:cNvPr>
            <p:cNvSpPr/>
            <p:nvPr/>
          </p:nvSpPr>
          <p:spPr>
            <a:xfrm>
              <a:off x="6096000" y="4481665"/>
              <a:ext cx="1854270" cy="66840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ADDIJJKKLSS20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8" name="순서도: 수행의 시작/종료 17">
              <a:extLst>
                <a:ext uri="{FF2B5EF4-FFF2-40B4-BE49-F238E27FC236}">
                  <a16:creationId xmlns:a16="http://schemas.microsoft.com/office/drawing/2014/main" id="{E1F641E4-2722-69EB-4786-D058DA930956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172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D7244-40A6-935E-EC1F-0B31688C8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1AD4CD-CEB9-160D-1BCB-19ED8E923593}"/>
              </a:ext>
            </a:extLst>
          </p:cNvPr>
          <p:cNvSpPr/>
          <p:nvPr/>
        </p:nvSpPr>
        <p:spPr>
          <a:xfrm>
            <a:off x="0" y="191751"/>
            <a:ext cx="51171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7. </a:t>
            </a:r>
            <a:r>
              <a:rPr lang="ko-KR" altLang="en-US" sz="4800" dirty="0" err="1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럭키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스트레이트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BC4DAF-7B96-F5A8-A8E9-2944D6EE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86E290A6-8A65-F9EF-CD4C-D1EE464971FB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A251CD-F5EC-4542-4DE6-B479B5817FB6}"/>
              </a:ext>
            </a:extLst>
          </p:cNvPr>
          <p:cNvSpPr txBox="1"/>
          <p:nvPr/>
        </p:nvSpPr>
        <p:spPr>
          <a:xfrm>
            <a:off x="784415" y="1618419"/>
            <a:ext cx="1103106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게임의 아웃복서 캐릭터는 필사기인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럭키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스트레이트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기술이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기술은 매우 강력한 대신에 게임 내에서 점수가 특정 조건을 만족할 때만 사용할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특정 조건이란 현재 캐릭터의 점수를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이라고 할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자릿수를 기준으로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점수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반으로 나누어 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왼쪽 부분의 각 자릿수의 합과 오른쪽 부분의 각 자릿수의 합을 더한 값이 동일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한 상황을 의미함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현재 점수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주어지면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럭키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스트레이트를 사용할 수 있는 상태인지 아닌지를 알려주는 프로그램을 작성할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53175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18B358-77EC-918F-32BA-C4C832B85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2AAEE4-C52E-CCFB-720F-E4407A178B86}"/>
              </a:ext>
            </a:extLst>
          </p:cNvPr>
          <p:cNvSpPr/>
          <p:nvPr/>
        </p:nvSpPr>
        <p:spPr>
          <a:xfrm>
            <a:off x="0" y="191751"/>
            <a:ext cx="500970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12.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기둥과 보 설치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BEC76A-3ADA-0974-6F82-EFBE427BD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45882F6A-6388-C146-4124-8A6ED318E0E3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D28A36-3E7C-64AE-1066-203F7D4F6E49}"/>
              </a:ext>
            </a:extLst>
          </p:cNvPr>
          <p:cNvSpPr txBox="1"/>
          <p:nvPr/>
        </p:nvSpPr>
        <p:spPr>
          <a:xfrm>
            <a:off x="784415" y="1618419"/>
            <a:ext cx="10821953" cy="3873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기둥과 보를 이용하여 벽면 구조물을 자동으로 세우는 로봇을 개발할 계획에 앞서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로봇의 동작을 시뮬레이션 할 수 있는 프로그램을 만들고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프로그램은 </a:t>
            </a:r>
            <a:r>
              <a:rPr lang="en-US" altLang="ko-KR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차원 가상 벽면에 기둥과 보를 이용한 구조물을 설치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할 수 있는데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기둥과 보는 길이가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 선분으로 표현되며 다음과 같은 규칙을 가지고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규칙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1200150" lvl="2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기둥은 바닥 위에 있거나 보의 한쪽 끝부분에 있거나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또는 다른 기둥 위에 있어야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1200150" lvl="2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보는 한쪽 끝부분이 기둥 위에 있거나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또는 양쪽 끝부분이 다른 보와 동시에 연결되어 있어야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2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단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바닥은 벽면의 맨 아래 지면을 말함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7287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A8C47-720A-82A5-8E7E-3939F1997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8DD714-4295-3B67-8245-8F187CD2F9EE}"/>
              </a:ext>
            </a:extLst>
          </p:cNvPr>
          <p:cNvSpPr/>
          <p:nvPr/>
        </p:nvSpPr>
        <p:spPr>
          <a:xfrm>
            <a:off x="0" y="191751"/>
            <a:ext cx="500970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12.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기둥과 보 설치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352342D-A754-D590-C239-032EA1BAC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C580B7C1-5C3E-38FA-498E-892CD87A5200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939764-EC2B-836B-FDC9-E08EAECAD79D}"/>
              </a:ext>
            </a:extLst>
          </p:cNvPr>
          <p:cNvSpPr txBox="1"/>
          <p:nvPr/>
        </p:nvSpPr>
        <p:spPr>
          <a:xfrm>
            <a:off x="784415" y="1618419"/>
            <a:ext cx="11339884" cy="227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차원 벽면은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 x n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크기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정사각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격자 형태이며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격자는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x 1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크기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맨 처음 벽면은 비어 있는 상태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기둥과 보는 격자 선의 교차점에 걸치지 않고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격자 칸의 각 변에 정확히 일치하도록 설치할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벽면의 크기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기둥과 보를 설치하거나 삭제하는 작업이 순서대로 담긴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차원 배열 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build_frame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매개변수로 주어질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모든 명령어를 수행한 후 구조물의 상태를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return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하도록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solution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함수를 완성할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56201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2113B9-68B0-7D2D-9BA9-E6878D97C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4E07854-F872-E0D4-C311-2E1C4FA4E9BE}"/>
              </a:ext>
            </a:extLst>
          </p:cNvPr>
          <p:cNvSpPr/>
          <p:nvPr/>
        </p:nvSpPr>
        <p:spPr>
          <a:xfrm>
            <a:off x="0" y="191751"/>
            <a:ext cx="500970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12.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기둥과 보 설치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34DA26-9296-A477-28AF-66BA58D38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D7FA2A20-465B-651D-5CD2-A9BA42A894CB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제안 사항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ACE203-EDA6-8723-E57D-26996C72AA02}"/>
              </a:ext>
            </a:extLst>
          </p:cNvPr>
          <p:cNvSpPr txBox="1"/>
          <p:nvPr/>
        </p:nvSpPr>
        <p:spPr>
          <a:xfrm>
            <a:off x="1432336" y="1213583"/>
            <a:ext cx="9743664" cy="4704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n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은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5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이상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100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이하인 자연수</a:t>
            </a:r>
            <a:endParaRPr lang="en-US" altLang="ko-KR" sz="16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나눔스퀘어 네오 Bold" panose="020B0600000101010101" charset="-127"/>
                <a:ea typeface="나눔스퀘어 네오 Bold" panose="020B0600000101010101" charset="-127"/>
              </a:rPr>
              <a:t>build_frame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의 세로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(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행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)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길이는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1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이상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1,000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이하</a:t>
            </a:r>
            <a:endParaRPr lang="en-US" altLang="ko-KR" sz="16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나눔스퀘어 네오 Bold" panose="020B0600000101010101" charset="-127"/>
                <a:ea typeface="나눔스퀘어 네오 Bold" panose="020B0600000101010101" charset="-127"/>
              </a:rPr>
              <a:t>build_frame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의 가로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(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열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)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길이는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4</a:t>
            </a:r>
          </a:p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나눔스퀘어 네오 Bold" panose="020B0600000101010101" charset="-127"/>
                <a:ea typeface="나눔스퀘어 네오 Bold" panose="020B0600000101010101" charset="-127"/>
              </a:rPr>
              <a:t>build_frame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의 원소는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[x, y, a, b]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형태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	x, y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는 기둥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보를 설치 또는 삭제할 교차점의 좌표이며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[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가로 좌표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세로 좌표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]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형태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	a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는 설치 또는 삭제할 구조물의 종류를 나타내며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0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은 기둥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1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은 보를 나타냄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	b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는 구조물을 설치할 지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혹은 삭제할 지를 나타내며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0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은 삭제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1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은 설치를 나타냄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	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벽면을 벗어나게 기둥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보를 설치하는 경우는 없음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바닥에 보를 설치 하는 경우는 없음</a:t>
            </a:r>
            <a:endParaRPr lang="en-US" altLang="ko-KR" sz="16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구조물은 교차점 좌표를 기준으로 보는 오른쪽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기둥은 위쪽 방향으로 설치 또는 삭제함</a:t>
            </a:r>
            <a:endParaRPr lang="en-US" altLang="ko-KR" sz="16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구조물이 겹치도록 삭제하는 경우와 없는 구조물을 삭제하는 경우는 입력으로 주어지지 않음</a:t>
            </a:r>
            <a:endParaRPr lang="en-US" altLang="ko-KR" sz="16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93061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4285D1-9935-FC8B-B23F-981138A4B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90216F-B734-F7D0-8328-3EBA3589030A}"/>
              </a:ext>
            </a:extLst>
          </p:cNvPr>
          <p:cNvSpPr/>
          <p:nvPr/>
        </p:nvSpPr>
        <p:spPr>
          <a:xfrm>
            <a:off x="0" y="191751"/>
            <a:ext cx="500970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12.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기둥과 보 설치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F6C7BDE-A2E9-CE10-44C6-B7087929D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4588A332-766E-77EA-7352-FAA306B9A702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제안 사항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AAF244-75F9-2C93-932B-BB6A4E37835C}"/>
              </a:ext>
            </a:extLst>
          </p:cNvPr>
          <p:cNvSpPr txBox="1"/>
          <p:nvPr/>
        </p:nvSpPr>
        <p:spPr>
          <a:xfrm>
            <a:off x="1432336" y="1213583"/>
            <a:ext cx="9743664" cy="396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최종 구조물의 상태는 아래 규칙에 맞추어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return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할 것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	return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하는 배열은 가로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 (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열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)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길이가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3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인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2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차원 배열로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각 구조물의 좌표를 담고 있어야 함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	x, y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는 기둥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보의 교차점 좌표이며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[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가로 좌표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세로 좌표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]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형태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	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기둥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보는 교차점 좌표를 기준으로 오른쪽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또는 위쪽 방향으로 설치되어 있음을 나타냄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	a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는 구조물의 종류를 나타내며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0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은 기둥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1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은 보를 나타냄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 return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하는 배열은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x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좌표 기준으로 오름차순 정렬하며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, </a:t>
            </a:r>
            <a:b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</a:b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	x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좌표가 같을 경우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y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좌표 기준으로 오름차순 정렬할 것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	</a:t>
            </a: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      -	x, y 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좌표가 모두 같은 경우 기둥이 보보다 앞에 오면 됨</a:t>
            </a:r>
            <a:endParaRPr lang="en-US" altLang="ko-KR" sz="16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4557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DCC87F-6B83-B1D8-7D92-8C2488C6C4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A5085E2-3A46-20DB-76E9-D88B6B4B8D4A}"/>
              </a:ext>
            </a:extLst>
          </p:cNvPr>
          <p:cNvSpPr/>
          <p:nvPr/>
        </p:nvSpPr>
        <p:spPr>
          <a:xfrm>
            <a:off x="0" y="191751"/>
            <a:ext cx="500970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12.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기둥과 보 설치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0CC9E43-739F-7C6B-C0F4-15F6BA388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6BA8F0F0-4387-FF3A-CDEB-5B3F292DBEC4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629EA93-8FA1-2B3E-7FF4-1A693A59F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573" y="1537948"/>
            <a:ext cx="8573548" cy="489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8086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6BAC8E-6346-BFE1-6955-0905FCAB6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0CC1063-B9AC-E6BE-BD2A-5161AA2048FB}"/>
              </a:ext>
            </a:extLst>
          </p:cNvPr>
          <p:cNvSpPr/>
          <p:nvPr/>
        </p:nvSpPr>
        <p:spPr>
          <a:xfrm>
            <a:off x="0" y="191751"/>
            <a:ext cx="370325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치킨 배달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B9053A0-692D-54D6-ADD8-89DED47B6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79F99455-323D-4C99-BF1E-5DBBFA483B50}"/>
              </a:ext>
            </a:extLst>
          </p:cNvPr>
          <p:cNvSpPr/>
          <p:nvPr/>
        </p:nvSpPr>
        <p:spPr>
          <a:xfrm>
            <a:off x="443510" y="424575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12596CCB-416B-DA76-D67C-1AA928563DB3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4B26985-1479-CCC5-F719-254003849A01}"/>
                  </a:ext>
                </a:extLst>
              </p:cNvPr>
              <p:cNvSpPr txBox="1"/>
              <p:nvPr/>
            </p:nvSpPr>
            <p:spPr>
              <a:xfrm>
                <a:off x="1432336" y="1213583"/>
                <a:ext cx="9743664" cy="24882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첫째 줄에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N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(2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N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50)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과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M (1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 ≤ </m:t>
                    </m:r>
                  </m:oMath>
                </a14:m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M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 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13)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이 주어짐</a:t>
                </a:r>
                <a:endParaRPr lang="en-US" altLang="ko-KR" sz="16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둘째 줄부터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N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개의 줄에는 도시의 정보가 주어짐</a:t>
                </a: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도시의 정보는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0, 1, 2fh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이루어져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있고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 0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은 빈칸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 1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은 집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 2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는 치킨집을 의미</a:t>
                </a: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집의 개수는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2N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개를 넘지 않으며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 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적어도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1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개는 존재함</a:t>
                </a: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치킨집의 개수는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M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보다 크거나 같고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 13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보다 작거나 같음</a:t>
                </a:r>
                <a:endParaRPr lang="en-US" altLang="ko-KR" sz="16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4B26985-1479-CCC5-F719-254003849A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2336" y="1213583"/>
                <a:ext cx="9743664" cy="2488245"/>
              </a:xfrm>
              <a:prstGeom prst="rect">
                <a:avLst/>
              </a:prstGeom>
              <a:blipFill>
                <a:blip r:embed="rId2"/>
                <a:stretch>
                  <a:fillRect b="-220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DAF74402-56C6-99EE-08E6-7EBA26FE74AB}"/>
              </a:ext>
            </a:extLst>
          </p:cNvPr>
          <p:cNvSpPr txBox="1"/>
          <p:nvPr/>
        </p:nvSpPr>
        <p:spPr>
          <a:xfrm>
            <a:off x="1432336" y="4102488"/>
            <a:ext cx="9241639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줄에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폐업시키지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않을 치킨집을 최대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개를 골랐을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도시의 치킨 거리의 최솟값을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15042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57E5A-3F7D-4860-801E-20BB9CA47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7F0CC84-0B27-BB22-0708-2531BE00D5DE}"/>
              </a:ext>
            </a:extLst>
          </p:cNvPr>
          <p:cNvSpPr/>
          <p:nvPr/>
        </p:nvSpPr>
        <p:spPr>
          <a:xfrm>
            <a:off x="0" y="191751"/>
            <a:ext cx="370325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치킨 배달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42FD59-647B-0FCC-A78A-693F37B22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26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83B4D46-9A03-FBA3-F7C9-08B07DBC3E64}"/>
              </a:ext>
            </a:extLst>
          </p:cNvPr>
          <p:cNvGrpSpPr/>
          <p:nvPr/>
        </p:nvGrpSpPr>
        <p:grpSpPr>
          <a:xfrm>
            <a:off x="443510" y="1406676"/>
            <a:ext cx="1433616" cy="2149323"/>
            <a:chOff x="562414" y="2685540"/>
            <a:chExt cx="3091506" cy="2146557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61A499D8-973D-D555-0353-AB22FD0237B4}"/>
                </a:ext>
              </a:extLst>
            </p:cNvPr>
            <p:cNvSpPr/>
            <p:nvPr/>
          </p:nvSpPr>
          <p:spPr>
            <a:xfrm>
              <a:off x="562414" y="2959903"/>
              <a:ext cx="3091506" cy="187219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5 3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0 0 1 0 0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0 0 2 0 1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0 1 2 0 0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0 0 1 0 0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0 0 0 0 2</a:t>
              </a:r>
            </a:p>
          </p:txBody>
        </p:sp>
        <p:sp>
          <p:nvSpPr>
            <p:cNvPr id="6" name="순서도: 수행의 시작/종료 5">
              <a:extLst>
                <a:ext uri="{FF2B5EF4-FFF2-40B4-BE49-F238E27FC236}">
                  <a16:creationId xmlns:a16="http://schemas.microsoft.com/office/drawing/2014/main" id="{8D2A7132-62F0-EE57-7ECE-6177383F6C64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59955EA-FCE3-1BBD-C803-A9FF6503FCD3}"/>
              </a:ext>
            </a:extLst>
          </p:cNvPr>
          <p:cNvGrpSpPr/>
          <p:nvPr/>
        </p:nvGrpSpPr>
        <p:grpSpPr>
          <a:xfrm>
            <a:off x="2428219" y="1411371"/>
            <a:ext cx="1669119" cy="976358"/>
            <a:chOff x="6096000" y="4209689"/>
            <a:chExt cx="1672128" cy="976358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F6100D8B-EBB7-9CC2-17FE-BAF218DA97E7}"/>
                </a:ext>
              </a:extLst>
            </p:cNvPr>
            <p:cNvSpPr/>
            <p:nvPr/>
          </p:nvSpPr>
          <p:spPr>
            <a:xfrm>
              <a:off x="6096000" y="4481664"/>
              <a:ext cx="1672128" cy="70438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9" name="순서도: 수행의 시작/종료 8">
              <a:extLst>
                <a:ext uri="{FF2B5EF4-FFF2-40B4-BE49-F238E27FC236}">
                  <a16:creationId xmlns:a16="http://schemas.microsoft.com/office/drawing/2014/main" id="{341AC796-04CB-5336-4844-ECB1BA26DBDC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A41D328-107F-2134-9430-38086A0188A1}"/>
              </a:ext>
            </a:extLst>
          </p:cNvPr>
          <p:cNvGrpSpPr/>
          <p:nvPr/>
        </p:nvGrpSpPr>
        <p:grpSpPr>
          <a:xfrm>
            <a:off x="398686" y="4039311"/>
            <a:ext cx="1433616" cy="2149323"/>
            <a:chOff x="562414" y="2685540"/>
            <a:chExt cx="3091506" cy="2146557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499ABF9E-93E2-81AF-5C01-C8BDA6E08BD6}"/>
                </a:ext>
              </a:extLst>
            </p:cNvPr>
            <p:cNvSpPr/>
            <p:nvPr/>
          </p:nvSpPr>
          <p:spPr>
            <a:xfrm>
              <a:off x="562414" y="2959903"/>
              <a:ext cx="3091506" cy="187219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5 2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0 2 0 1 0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1 0 1 0 0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0 0 0 0 0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2 0 0 1 1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2 2 0 1 2</a:t>
              </a:r>
            </a:p>
          </p:txBody>
        </p:sp>
        <p:sp>
          <p:nvSpPr>
            <p:cNvPr id="30" name="순서도: 수행의 시작/종료 29">
              <a:extLst>
                <a:ext uri="{FF2B5EF4-FFF2-40B4-BE49-F238E27FC236}">
                  <a16:creationId xmlns:a16="http://schemas.microsoft.com/office/drawing/2014/main" id="{98CE7314-92F3-29B3-04F4-D8F6CE80344C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BEC74EEA-F13A-B941-47C4-9DCE0F064C1E}"/>
              </a:ext>
            </a:extLst>
          </p:cNvPr>
          <p:cNvGrpSpPr/>
          <p:nvPr/>
        </p:nvGrpSpPr>
        <p:grpSpPr>
          <a:xfrm>
            <a:off x="2383395" y="4044006"/>
            <a:ext cx="1669119" cy="976358"/>
            <a:chOff x="6096000" y="4209689"/>
            <a:chExt cx="1672128" cy="976358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D567A4B2-FC35-CFFF-5623-D57FD1465D4B}"/>
                </a:ext>
              </a:extLst>
            </p:cNvPr>
            <p:cNvSpPr/>
            <p:nvPr/>
          </p:nvSpPr>
          <p:spPr>
            <a:xfrm>
              <a:off x="6096000" y="4481664"/>
              <a:ext cx="1672128" cy="70438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10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3" name="순서도: 수행의 시작/종료 32">
              <a:extLst>
                <a:ext uri="{FF2B5EF4-FFF2-40B4-BE49-F238E27FC236}">
                  <a16:creationId xmlns:a16="http://schemas.microsoft.com/office/drawing/2014/main" id="{7A49011C-3DD8-9770-FED8-AA24F3E496FF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2116974-4E3A-E116-72C1-27B1EF879591}"/>
              </a:ext>
            </a:extLst>
          </p:cNvPr>
          <p:cNvGrpSpPr/>
          <p:nvPr/>
        </p:nvGrpSpPr>
        <p:grpSpPr>
          <a:xfrm>
            <a:off x="5903016" y="1481382"/>
            <a:ext cx="1433616" cy="2149323"/>
            <a:chOff x="562414" y="2685540"/>
            <a:chExt cx="3091506" cy="2146557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1DF21EA6-B72E-08E8-F51A-8ED03B053EAC}"/>
                </a:ext>
              </a:extLst>
            </p:cNvPr>
            <p:cNvSpPr/>
            <p:nvPr/>
          </p:nvSpPr>
          <p:spPr>
            <a:xfrm>
              <a:off x="562414" y="2959903"/>
              <a:ext cx="3091506" cy="187219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5 1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1 2 0 0 0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1 2 0 0 0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1 2 0 0 0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1 2 0 0 0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1 2 0 0 0</a:t>
              </a:r>
            </a:p>
          </p:txBody>
        </p:sp>
        <p:sp>
          <p:nvSpPr>
            <p:cNvPr id="36" name="순서도: 수행의 시작/종료 35">
              <a:extLst>
                <a:ext uri="{FF2B5EF4-FFF2-40B4-BE49-F238E27FC236}">
                  <a16:creationId xmlns:a16="http://schemas.microsoft.com/office/drawing/2014/main" id="{1BA6DD21-A686-DF78-9861-97B4F51117C6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F4A8EA9-FE0D-E451-8C0E-8C757EEBBF9E}"/>
              </a:ext>
            </a:extLst>
          </p:cNvPr>
          <p:cNvGrpSpPr/>
          <p:nvPr/>
        </p:nvGrpSpPr>
        <p:grpSpPr>
          <a:xfrm>
            <a:off x="7887725" y="1486077"/>
            <a:ext cx="1669119" cy="976358"/>
            <a:chOff x="6096000" y="4209689"/>
            <a:chExt cx="1672128" cy="976358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5F00B372-61E6-0B7A-34E5-127F7CF6B1F7}"/>
                </a:ext>
              </a:extLst>
            </p:cNvPr>
            <p:cNvSpPr/>
            <p:nvPr/>
          </p:nvSpPr>
          <p:spPr>
            <a:xfrm>
              <a:off x="6096000" y="4481664"/>
              <a:ext cx="1672128" cy="70438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11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9" name="순서도: 수행의 시작/종료 38">
              <a:extLst>
                <a:ext uri="{FF2B5EF4-FFF2-40B4-BE49-F238E27FC236}">
                  <a16:creationId xmlns:a16="http://schemas.microsoft.com/office/drawing/2014/main" id="{38D1B46A-19CB-95FD-002F-B3CECACEF512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18D8FC0-D140-A671-77B3-5356FC201380}"/>
              </a:ext>
            </a:extLst>
          </p:cNvPr>
          <p:cNvGrpSpPr/>
          <p:nvPr/>
        </p:nvGrpSpPr>
        <p:grpSpPr>
          <a:xfrm>
            <a:off x="5992663" y="4039311"/>
            <a:ext cx="1433616" cy="2149323"/>
            <a:chOff x="562414" y="2685540"/>
            <a:chExt cx="3091506" cy="2146557"/>
          </a:xfrm>
        </p:grpSpPr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F727F419-0997-7DAF-8EAE-2BE74C6D55DB}"/>
                </a:ext>
              </a:extLst>
            </p:cNvPr>
            <p:cNvSpPr/>
            <p:nvPr/>
          </p:nvSpPr>
          <p:spPr>
            <a:xfrm>
              <a:off x="562414" y="2959903"/>
              <a:ext cx="3091506" cy="187219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5 1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1 2 0 2 1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1 2 0 2 1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1 2 0 2 1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1 2 0 2 1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1 2 0 2 1</a:t>
              </a:r>
            </a:p>
          </p:txBody>
        </p:sp>
        <p:sp>
          <p:nvSpPr>
            <p:cNvPr id="42" name="순서도: 수행의 시작/종료 41">
              <a:extLst>
                <a:ext uri="{FF2B5EF4-FFF2-40B4-BE49-F238E27FC236}">
                  <a16:creationId xmlns:a16="http://schemas.microsoft.com/office/drawing/2014/main" id="{BF9ED529-4FA6-3691-B316-5C3E9D11002A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F6E30355-7C4E-F61C-CAB5-19C2BC606B74}"/>
              </a:ext>
            </a:extLst>
          </p:cNvPr>
          <p:cNvGrpSpPr/>
          <p:nvPr/>
        </p:nvGrpSpPr>
        <p:grpSpPr>
          <a:xfrm>
            <a:off x="7977372" y="4044006"/>
            <a:ext cx="1669119" cy="976358"/>
            <a:chOff x="6096000" y="4209689"/>
            <a:chExt cx="1672128" cy="976358"/>
          </a:xfrm>
        </p:grpSpPr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5DBC63AB-D37F-732A-36E8-15AB1C6B2440}"/>
                </a:ext>
              </a:extLst>
            </p:cNvPr>
            <p:cNvSpPr/>
            <p:nvPr/>
          </p:nvSpPr>
          <p:spPr>
            <a:xfrm>
              <a:off x="6096000" y="4481664"/>
              <a:ext cx="1672128" cy="70438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32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5" name="순서도: 수행의 시작/종료 44">
              <a:extLst>
                <a:ext uri="{FF2B5EF4-FFF2-40B4-BE49-F238E27FC236}">
                  <a16:creationId xmlns:a16="http://schemas.microsoft.com/office/drawing/2014/main" id="{C19E12DD-D2DC-61B1-1A99-CBD7AF227D22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4272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620D2-4E1A-3D7B-EF26-6F3CA1ADF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9FF0F16-64A3-AC71-61DD-3AAC1F7EAC20}"/>
              </a:ext>
            </a:extLst>
          </p:cNvPr>
          <p:cNvSpPr/>
          <p:nvPr/>
        </p:nvSpPr>
        <p:spPr>
          <a:xfrm>
            <a:off x="0" y="191751"/>
            <a:ext cx="370325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치킨 배달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406B5B4-22BF-5C84-F8CE-3737EF7AB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15C71A4D-6492-A5FA-29A5-BFC8FEF04170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C0D16AD-36DD-BCDF-9F5E-2EA90F213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634" y="1816526"/>
            <a:ext cx="5437498" cy="335579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95DE576-D219-AC8C-4850-E1D553E21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132" y="1816526"/>
            <a:ext cx="5674287" cy="4411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1936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3CA1B-437D-D0AF-9F79-636544684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045DA29-0B50-BAE0-6F31-53C721A327A5}"/>
              </a:ext>
            </a:extLst>
          </p:cNvPr>
          <p:cNvSpPr/>
          <p:nvPr/>
        </p:nvSpPr>
        <p:spPr>
          <a:xfrm>
            <a:off x="0" y="191751"/>
            <a:ext cx="37128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14.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외벽 점검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AE3E32A-7D69-1923-02AA-A6A3CACC0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5ABED6E5-8195-82D8-58D6-A7A308579214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제한 조건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D4ED67-832F-38A6-B3C6-C1CFFC217AC3}"/>
              </a:ext>
            </a:extLst>
          </p:cNvPr>
          <p:cNvSpPr txBox="1"/>
          <p:nvPr/>
        </p:nvSpPr>
        <p:spPr>
          <a:xfrm>
            <a:off x="1432336" y="1213583"/>
            <a:ext cx="9743664" cy="396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200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이하인 자연수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weak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길이는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15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이하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	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서로 다른 두 취약점의 위치가 같은 경우는 주어지지 않음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	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취약 지점의 위치는 오름차순으로 정렬되어 주어짐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	weak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원소는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 -1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이하인 정수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dist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길이는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8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이하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	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dist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원소는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100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이하인 자연수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친구들을 모두 투입해도 취약 지점을 전부 점검할 수 없는 경우에는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return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할 것</a:t>
            </a:r>
            <a:endParaRPr lang="en-US" altLang="ko-KR" sz="16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8829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BE787-8814-9F50-6188-E55DC54A5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A6F6D83-02B5-9A33-9074-AD331B08C6A5}"/>
              </a:ext>
            </a:extLst>
          </p:cNvPr>
          <p:cNvSpPr/>
          <p:nvPr/>
        </p:nvSpPr>
        <p:spPr>
          <a:xfrm>
            <a:off x="0" y="191751"/>
            <a:ext cx="37128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14.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외벽 점검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A5C636E-EE53-1606-DED3-545CCB037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2B96E7A4-493E-34D1-E450-AFF25984FB4F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00F621-CCA2-EC63-27C6-449BCCFC1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73" y="1343838"/>
            <a:ext cx="7272935" cy="507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91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51171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7. </a:t>
            </a:r>
            <a:r>
              <a:rPr lang="ko-KR" altLang="en-US" sz="4800" dirty="0" err="1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럭키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스트레이트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3" name="순서도: 수행의 시작/종료 12">
            <a:extLst>
              <a:ext uri="{FF2B5EF4-FFF2-40B4-BE49-F238E27FC236}">
                <a16:creationId xmlns:a16="http://schemas.microsoft.com/office/drawing/2014/main" id="{D6DF7D7A-501F-66C3-D014-46B90FC29464}"/>
              </a:ext>
            </a:extLst>
          </p:cNvPr>
          <p:cNvSpPr/>
          <p:nvPr/>
        </p:nvSpPr>
        <p:spPr>
          <a:xfrm>
            <a:off x="443510" y="5081580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AD13E7E8-F761-5113-64A3-485DC6814A6D}"/>
              </a:ext>
            </a:extLst>
          </p:cNvPr>
          <p:cNvSpPr/>
          <p:nvPr/>
        </p:nvSpPr>
        <p:spPr>
          <a:xfrm>
            <a:off x="443510" y="3262281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160225-1D93-71C6-967D-1B165C4397C8}"/>
                  </a:ext>
                </a:extLst>
              </p:cNvPr>
              <p:cNvSpPr txBox="1"/>
              <p:nvPr/>
            </p:nvSpPr>
            <p:spPr>
              <a:xfrm>
                <a:off x="1432337" y="3132026"/>
                <a:ext cx="9474722" cy="1503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첫째 줄에 점수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N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 정수로 주어짐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(10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N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99,999,999)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단 점수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N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의 자릿수는 항상 짝수 형태로만 주어짐</a:t>
                </a:r>
                <a:b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</a:b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예를 들어 자릿수가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5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인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12,345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와 같은 수는 입력으로 들어오지 않음</a:t>
                </a:r>
                <a:endParaRPr lang="en-US" altLang="ko-KR" sz="16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160225-1D93-71C6-967D-1B165C4397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2337" y="3132026"/>
                <a:ext cx="9474722" cy="1503360"/>
              </a:xfrm>
              <a:prstGeom prst="rect">
                <a:avLst/>
              </a:prstGeom>
              <a:blipFill>
                <a:blip r:embed="rId2"/>
                <a:stretch>
                  <a:fillRect b="-447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887350E-D604-B6F2-579C-9F9560F0E2C6}"/>
              </a:ext>
            </a:extLst>
          </p:cNvPr>
          <p:cNvSpPr txBox="1"/>
          <p:nvPr/>
        </p:nvSpPr>
        <p:spPr>
          <a:xfrm>
            <a:off x="1432337" y="4938309"/>
            <a:ext cx="5739428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줄에 럭키 스트레이트를 사용 가능 여부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0D43FC-0D21-52DB-BF0F-DD7AF6A085C1}"/>
              </a:ext>
            </a:extLst>
          </p:cNvPr>
          <p:cNvSpPr txBox="1"/>
          <p:nvPr/>
        </p:nvSpPr>
        <p:spPr>
          <a:xfrm>
            <a:off x="784415" y="1618419"/>
            <a:ext cx="10821953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016F87"/>
              </a:buClr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 현재 점수가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123,402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라면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왼쪽 부분의 각 자릿수의 합은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+ 2 + 3,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오른쪽 부분의 각 자릿수의 합은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 + 0 +2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이므로 두 합이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6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으로 동일하여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럭키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스트레이트를 사용할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03491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820AF5-1C3B-46FB-84A5-62A2470DA919}"/>
              </a:ext>
            </a:extLst>
          </p:cNvPr>
          <p:cNvSpPr txBox="1"/>
          <p:nvPr/>
        </p:nvSpPr>
        <p:spPr>
          <a:xfrm>
            <a:off x="2448713" y="1843950"/>
            <a:ext cx="729457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latin typeface="+mj-ea"/>
                <a:ea typeface="+mj-ea"/>
              </a:rPr>
              <a:t>THANK YOU</a:t>
            </a:r>
            <a:endParaRPr lang="ko-KR" altLang="en-US" sz="10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77310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86895-49F6-913E-6B4D-C3822A42F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82AE08-E521-C4B2-B29C-BB3C79708E46}"/>
              </a:ext>
            </a:extLst>
          </p:cNvPr>
          <p:cNvSpPr/>
          <p:nvPr/>
        </p:nvSpPr>
        <p:spPr>
          <a:xfrm>
            <a:off x="0" y="191751"/>
            <a:ext cx="51171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7. </a:t>
            </a:r>
            <a:r>
              <a:rPr lang="ko-KR" altLang="en-US" sz="4800" dirty="0" err="1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럭키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스트레이트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22F6F8-14BC-1FB7-2249-E82A84861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0AE3AF6C-7FA9-41C1-DF0C-9B7818FAB92D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3C60B9D-7D54-02B1-B8D2-130ED87C7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464" y="1732058"/>
            <a:ext cx="5739855" cy="4188543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2489C36D-F814-C5C3-39E3-94FEAB0B24CC}"/>
              </a:ext>
            </a:extLst>
          </p:cNvPr>
          <p:cNvGrpSpPr/>
          <p:nvPr/>
        </p:nvGrpSpPr>
        <p:grpSpPr>
          <a:xfrm>
            <a:off x="8043024" y="2719719"/>
            <a:ext cx="1433616" cy="943125"/>
            <a:chOff x="562414" y="2685540"/>
            <a:chExt cx="3091506" cy="94191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CA5B726F-DAEA-E2B0-1C8A-8B80C871C915}"/>
                </a:ext>
              </a:extLst>
            </p:cNvPr>
            <p:cNvSpPr/>
            <p:nvPr/>
          </p:nvSpPr>
          <p:spPr>
            <a:xfrm>
              <a:off x="562414" y="2959903"/>
              <a:ext cx="3091506" cy="66754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123402</a:t>
              </a:r>
            </a:p>
          </p:txBody>
        </p:sp>
        <p:sp>
          <p:nvSpPr>
            <p:cNvPr id="6" name="순서도: 수행의 시작/종료 5">
              <a:extLst>
                <a:ext uri="{FF2B5EF4-FFF2-40B4-BE49-F238E27FC236}">
                  <a16:creationId xmlns:a16="http://schemas.microsoft.com/office/drawing/2014/main" id="{D349A38B-9B22-993D-3A1F-D1BD16C4B007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FC8F59E8-22ED-5E01-A230-FCE10D6B497E}"/>
              </a:ext>
            </a:extLst>
          </p:cNvPr>
          <p:cNvGrpSpPr/>
          <p:nvPr/>
        </p:nvGrpSpPr>
        <p:grpSpPr>
          <a:xfrm>
            <a:off x="10027734" y="2719720"/>
            <a:ext cx="1669119" cy="940384"/>
            <a:chOff x="6096000" y="4209689"/>
            <a:chExt cx="1672128" cy="94038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92D7525B-4179-1034-A678-D3AF7C1F9EF2}"/>
                </a:ext>
              </a:extLst>
            </p:cNvPr>
            <p:cNvSpPr/>
            <p:nvPr/>
          </p:nvSpPr>
          <p:spPr>
            <a:xfrm>
              <a:off x="6096000" y="4481665"/>
              <a:ext cx="1672128" cy="66840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LUCKY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0" name="순서도: 수행의 시작/종료 9">
              <a:extLst>
                <a:ext uri="{FF2B5EF4-FFF2-40B4-BE49-F238E27FC236}">
                  <a16:creationId xmlns:a16="http://schemas.microsoft.com/office/drawing/2014/main" id="{89AF9FF1-1708-F071-68CC-6F44A7BAD653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E88D455-ED96-D2D0-D1E0-2AEEDA935F77}"/>
              </a:ext>
            </a:extLst>
          </p:cNvPr>
          <p:cNvGrpSpPr/>
          <p:nvPr/>
        </p:nvGrpSpPr>
        <p:grpSpPr>
          <a:xfrm>
            <a:off x="8043024" y="3932080"/>
            <a:ext cx="1433616" cy="943125"/>
            <a:chOff x="562414" y="2685540"/>
            <a:chExt cx="3091506" cy="941911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62E11BD8-20B4-CA87-87E2-6B3FDF521190}"/>
                </a:ext>
              </a:extLst>
            </p:cNvPr>
            <p:cNvSpPr/>
            <p:nvPr/>
          </p:nvSpPr>
          <p:spPr>
            <a:xfrm>
              <a:off x="562414" y="2959903"/>
              <a:ext cx="3091506" cy="66754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7755</a:t>
              </a:r>
            </a:p>
          </p:txBody>
        </p:sp>
        <p:sp>
          <p:nvSpPr>
            <p:cNvPr id="13" name="순서도: 수행의 시작/종료 12">
              <a:extLst>
                <a:ext uri="{FF2B5EF4-FFF2-40B4-BE49-F238E27FC236}">
                  <a16:creationId xmlns:a16="http://schemas.microsoft.com/office/drawing/2014/main" id="{82CEEB50-9003-C49F-471D-0EADEBF9D8DC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A772036-FDD5-940A-A4BC-9C6098BCFF73}"/>
              </a:ext>
            </a:extLst>
          </p:cNvPr>
          <p:cNvGrpSpPr/>
          <p:nvPr/>
        </p:nvGrpSpPr>
        <p:grpSpPr>
          <a:xfrm>
            <a:off x="10027734" y="3932081"/>
            <a:ext cx="1669119" cy="940384"/>
            <a:chOff x="6096000" y="4209689"/>
            <a:chExt cx="1672128" cy="940384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2C8C88FB-08EF-E8E2-AB91-01CAAFD487AC}"/>
                </a:ext>
              </a:extLst>
            </p:cNvPr>
            <p:cNvSpPr/>
            <p:nvPr/>
          </p:nvSpPr>
          <p:spPr>
            <a:xfrm>
              <a:off x="6096000" y="4481665"/>
              <a:ext cx="1672128" cy="66840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READY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7" name="순서도: 수행의 시작/종료 16">
              <a:extLst>
                <a:ext uri="{FF2B5EF4-FFF2-40B4-BE49-F238E27FC236}">
                  <a16:creationId xmlns:a16="http://schemas.microsoft.com/office/drawing/2014/main" id="{24277B9D-442E-6F9C-BA26-11DA055F7E96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1476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459132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8.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재정렬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D0BFE9D4-6F3A-294A-20FC-A69A3E282FAB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B93174-1DC1-9D20-EB1F-F0C7AD775790}"/>
              </a:ext>
            </a:extLst>
          </p:cNvPr>
          <p:cNvSpPr txBox="1"/>
          <p:nvPr/>
        </p:nvSpPr>
        <p:spPr>
          <a:xfrm>
            <a:off x="784415" y="1618419"/>
            <a:ext cx="10821953" cy="795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알파벳 대문자와 숫자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(0~9)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로만 구성된 문자열이 입력으로 주어짐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모든 알파벳을 오름차순으로 정렬하여 이어서 출력한 뒤에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그 뒤에 모든 숫자를 더한 값을 이어서 출력함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2F00AB29-D540-178F-F5B2-FF2661286383}"/>
              </a:ext>
            </a:extLst>
          </p:cNvPr>
          <p:cNvSpPr/>
          <p:nvPr/>
        </p:nvSpPr>
        <p:spPr>
          <a:xfrm>
            <a:off x="206291" y="4001002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FA1F239D-98C4-E244-0936-5A476D382F89}"/>
              </a:ext>
            </a:extLst>
          </p:cNvPr>
          <p:cNvSpPr/>
          <p:nvPr/>
        </p:nvSpPr>
        <p:spPr>
          <a:xfrm>
            <a:off x="206291" y="3028483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3942BD6-8A4B-CB1F-C85B-C56A5D65707B}"/>
                  </a:ext>
                </a:extLst>
              </p:cNvPr>
              <p:cNvSpPr txBox="1"/>
              <p:nvPr/>
            </p:nvSpPr>
            <p:spPr>
              <a:xfrm>
                <a:off x="1195118" y="2898228"/>
                <a:ext cx="9474722" cy="523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첫째 줄에 하나의 문자열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S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가 주어짐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S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의 길이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10,000)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3942BD6-8A4B-CB1F-C85B-C56A5D6570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5118" y="2898228"/>
                <a:ext cx="9474722" cy="523092"/>
              </a:xfrm>
              <a:prstGeom prst="rect">
                <a:avLst/>
              </a:prstGeom>
              <a:blipFill>
                <a:blip r:embed="rId2"/>
                <a:stretch>
                  <a:fillRect b="-1279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CE423AB0-C00E-24AA-9015-606D971487FF}"/>
              </a:ext>
            </a:extLst>
          </p:cNvPr>
          <p:cNvSpPr txBox="1"/>
          <p:nvPr/>
        </p:nvSpPr>
        <p:spPr>
          <a:xfrm>
            <a:off x="1195118" y="3857731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줄에 문제에서 요구하는 정답을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2837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26105-7DBC-DC05-CC4D-8D6E483BB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B7BE0D-D6B8-E335-06BB-24BB82FEC762}"/>
              </a:ext>
            </a:extLst>
          </p:cNvPr>
          <p:cNvSpPr/>
          <p:nvPr/>
        </p:nvSpPr>
        <p:spPr>
          <a:xfrm>
            <a:off x="0" y="191751"/>
            <a:ext cx="459132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8.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재정렬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262D67-DDB1-5464-FEF0-7E257FB65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D540F14B-AF6E-4A02-000D-D64E2285CF02}"/>
              </a:ext>
            </a:extLst>
          </p:cNvPr>
          <p:cNvSpPr/>
          <p:nvPr/>
        </p:nvSpPr>
        <p:spPr>
          <a:xfrm>
            <a:off x="443510" y="1343838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소스 코드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ABE0A46-14A3-CE33-3F45-C61D4A816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188" y="1805701"/>
            <a:ext cx="5078559" cy="4425411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5948039C-2FBC-9F5D-C3CC-8F442DB1299F}"/>
              </a:ext>
            </a:extLst>
          </p:cNvPr>
          <p:cNvGrpSpPr/>
          <p:nvPr/>
        </p:nvGrpSpPr>
        <p:grpSpPr>
          <a:xfrm>
            <a:off x="7494823" y="2957437"/>
            <a:ext cx="1433616" cy="943125"/>
            <a:chOff x="562414" y="2685540"/>
            <a:chExt cx="3091506" cy="941911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3527D80D-0BB0-5BC7-94AD-D6CBA2EA6884}"/>
                </a:ext>
              </a:extLst>
            </p:cNvPr>
            <p:cNvSpPr/>
            <p:nvPr/>
          </p:nvSpPr>
          <p:spPr>
            <a:xfrm>
              <a:off x="562414" y="2959903"/>
              <a:ext cx="3091506" cy="66754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K1KA5CB7</a:t>
              </a:r>
            </a:p>
          </p:txBody>
        </p:sp>
        <p:sp>
          <p:nvSpPr>
            <p:cNvPr id="6" name="순서도: 수행의 시작/종료 5">
              <a:extLst>
                <a:ext uri="{FF2B5EF4-FFF2-40B4-BE49-F238E27FC236}">
                  <a16:creationId xmlns:a16="http://schemas.microsoft.com/office/drawing/2014/main" id="{C1C42E27-84C1-4CCC-DF99-C8E26C836DC9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976F13F-9009-25EB-1BA2-2BA181769693}"/>
              </a:ext>
            </a:extLst>
          </p:cNvPr>
          <p:cNvGrpSpPr/>
          <p:nvPr/>
        </p:nvGrpSpPr>
        <p:grpSpPr>
          <a:xfrm>
            <a:off x="9479533" y="2957438"/>
            <a:ext cx="1669119" cy="940384"/>
            <a:chOff x="6096000" y="4209689"/>
            <a:chExt cx="1672128" cy="940384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C3166632-E1DF-325A-D381-250226D9C76D}"/>
                </a:ext>
              </a:extLst>
            </p:cNvPr>
            <p:cNvSpPr/>
            <p:nvPr/>
          </p:nvSpPr>
          <p:spPr>
            <a:xfrm>
              <a:off x="6096000" y="4481665"/>
              <a:ext cx="1672128" cy="66840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ABCKK13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0" name="순서도: 수행의 시작/종료 9">
              <a:extLst>
                <a:ext uri="{FF2B5EF4-FFF2-40B4-BE49-F238E27FC236}">
                  <a16:creationId xmlns:a16="http://schemas.microsoft.com/office/drawing/2014/main" id="{C8F8D2C7-3D84-BA1A-847A-6209E7A94988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C757CFA-D6FB-89A2-06EA-1A3CF616FAAE}"/>
              </a:ext>
            </a:extLst>
          </p:cNvPr>
          <p:cNvGrpSpPr/>
          <p:nvPr/>
        </p:nvGrpSpPr>
        <p:grpSpPr>
          <a:xfrm>
            <a:off x="7494823" y="4169798"/>
            <a:ext cx="1797666" cy="943125"/>
            <a:chOff x="562414" y="2685540"/>
            <a:chExt cx="3876558" cy="941911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825CBB4D-B838-9077-42BB-A0917F61A83F}"/>
                </a:ext>
              </a:extLst>
            </p:cNvPr>
            <p:cNvSpPr/>
            <p:nvPr/>
          </p:nvSpPr>
          <p:spPr>
            <a:xfrm>
              <a:off x="562414" y="2959903"/>
              <a:ext cx="3876558" cy="66754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AJKDLSI4JSJ9D</a:t>
              </a:r>
            </a:p>
          </p:txBody>
        </p:sp>
        <p:sp>
          <p:nvSpPr>
            <p:cNvPr id="13" name="순서도: 수행의 시작/종료 12">
              <a:extLst>
                <a:ext uri="{FF2B5EF4-FFF2-40B4-BE49-F238E27FC236}">
                  <a16:creationId xmlns:a16="http://schemas.microsoft.com/office/drawing/2014/main" id="{E2A3332A-1CAE-C5F1-FB63-C4FC1D5FDDE1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DE13301-96C3-4629-732B-51FFC306F726}"/>
              </a:ext>
            </a:extLst>
          </p:cNvPr>
          <p:cNvGrpSpPr/>
          <p:nvPr/>
        </p:nvGrpSpPr>
        <p:grpSpPr>
          <a:xfrm>
            <a:off x="9479532" y="4169799"/>
            <a:ext cx="1850933" cy="940384"/>
            <a:chOff x="6096000" y="4209689"/>
            <a:chExt cx="1854270" cy="940384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D77EB600-A7A2-30F7-B122-CB06F5F9B6E2}"/>
                </a:ext>
              </a:extLst>
            </p:cNvPr>
            <p:cNvSpPr/>
            <p:nvPr/>
          </p:nvSpPr>
          <p:spPr>
            <a:xfrm>
              <a:off x="6096000" y="4481665"/>
              <a:ext cx="1854270" cy="66840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ADDIJJKKLSS20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7" name="순서도: 수행의 시작/종료 16">
              <a:extLst>
                <a:ext uri="{FF2B5EF4-FFF2-40B4-BE49-F238E27FC236}">
                  <a16:creationId xmlns:a16="http://schemas.microsoft.com/office/drawing/2014/main" id="{0575B52E-306C-0851-1447-00737328052B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9889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9934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9.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압축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7576FD18-8672-FD80-99E6-791A1806230D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DA15D-5C46-6B7E-6240-63A01BD25D10}"/>
              </a:ext>
            </a:extLst>
          </p:cNvPr>
          <p:cNvSpPr txBox="1"/>
          <p:nvPr/>
        </p:nvSpPr>
        <p:spPr>
          <a:xfrm>
            <a:off x="784415" y="1618419"/>
            <a:ext cx="10821953" cy="4242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최근에 대량의 데이터 처리를 위한 간단한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비손실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압축 방법에 대해 공부를 하고 있는데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문자열에서 같은 값이 연속해서 나타나는 것을 그 문자의 개수와 반복되는 값으로 표현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하여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더 짧은 문자열로 줄여서 표현하는 알고리즘을 공부하고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간단한 예로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“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aabbaccc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”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경우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“2a2ba3c” (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문자가 반복되지 않아 한 번만 나타나는 경우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은 생략함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와 같이 표현할 수 있는데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이러한 방식은 반복되는 문자가 적은 경우 압축률이 낮다는 단점이 있음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“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abcabcdede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”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와 같은 문자열은 전혀 압축되지 않음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이러한 단점을 해결하기 위해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문자열을 </a:t>
            </a:r>
            <a:r>
              <a:rPr lang="en-US" altLang="ko-KR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이상의 단위로 잘라서 압축하여 더 짧은 문자열로 표현할 수 있는지 방법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찾아보려고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“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ababcdcdababcdcd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”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경우 문자를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단위로 자르면 전혀 압축되지 않지만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단위로 잘라서 압축한다면 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“2ab2cd2ab2cd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”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표현할 수 있으며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이때가 가장 짧게 압축하여 표현할 수 있는 방법임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4760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1A447-9C3C-0D23-CD37-41A2D7002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055EC11-B097-DCE2-A2DB-3D9884730E04}"/>
              </a:ext>
            </a:extLst>
          </p:cNvPr>
          <p:cNvSpPr/>
          <p:nvPr/>
        </p:nvSpPr>
        <p:spPr>
          <a:xfrm>
            <a:off x="0" y="191751"/>
            <a:ext cx="39934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9.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압축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449EC2C-F4F0-466A-9CEB-532287292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3B3C8D60-5BAB-4D71-4817-723082166948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E06B7-F3B8-8C86-8C08-6086F007B702}"/>
              </a:ext>
            </a:extLst>
          </p:cNvPr>
          <p:cNvSpPr txBox="1"/>
          <p:nvPr/>
        </p:nvSpPr>
        <p:spPr>
          <a:xfrm>
            <a:off x="784415" y="1618419"/>
            <a:ext cx="10821953" cy="2149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다른 예로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“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abcabcdede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”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와 같은 경우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문자를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단위로 잘라서 압축하면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“abcabc2de”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되지만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단위로 자른다면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“2abcdede”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되어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단위가 가장 짧은 압축 방법이 됨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단위로 자르고 마지막에 남는 문자열은 그대로 붙여주면 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압축할 문자열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매개변수로 주어질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위에 설명한 방법으로 </a:t>
            </a:r>
            <a:r>
              <a:rPr lang="en-US" altLang="ko-KR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이상 단위로 문자열을 잘라 압축하여 표현한 문자열 중 가장 짧은 것의 길이를 </a:t>
            </a:r>
            <a:r>
              <a:rPr lang="en-US" altLang="ko-KR" sz="1600" dirty="0">
                <a:solidFill>
                  <a:srgbClr val="2E75B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return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하도록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solution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함수를 완성할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C578DFF7-7CB8-DA3E-6674-62227012DD2C}"/>
              </a:ext>
            </a:extLst>
          </p:cNvPr>
          <p:cNvSpPr/>
          <p:nvPr/>
        </p:nvSpPr>
        <p:spPr>
          <a:xfrm>
            <a:off x="206290" y="3975561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제한 사항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37B790-CB97-5A49-87BA-DBE36772EB5A}"/>
              </a:ext>
            </a:extLst>
          </p:cNvPr>
          <p:cNvSpPr txBox="1"/>
          <p:nvPr/>
        </p:nvSpPr>
        <p:spPr>
          <a:xfrm>
            <a:off x="476102" y="4309686"/>
            <a:ext cx="9474722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길이는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1,000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s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알파벳 소문자로만 구성</a:t>
            </a:r>
            <a:endParaRPr lang="en-US" altLang="ko-KR" sz="1600" dirty="0">
              <a:latin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9078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E4C34-C3DA-4C64-1FFF-DCC6A89CA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FD418B2-64D0-E881-75E3-4DC5B12F53ED}"/>
              </a:ext>
            </a:extLst>
          </p:cNvPr>
          <p:cNvSpPr/>
          <p:nvPr/>
        </p:nvSpPr>
        <p:spPr>
          <a:xfrm>
            <a:off x="0" y="191751"/>
            <a:ext cx="39934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9.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 압축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5BE8798-4BA0-9580-02FC-C3C489006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BE58B78E-8F81-6E47-6B70-5E921221C86A}"/>
              </a:ext>
            </a:extLst>
          </p:cNvPr>
          <p:cNvSpPr/>
          <p:nvPr/>
        </p:nvSpPr>
        <p:spPr>
          <a:xfrm>
            <a:off x="206291" y="1230199"/>
            <a:ext cx="1323685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입출력 예시</a:t>
            </a:r>
          </a:p>
        </p:txBody>
      </p:sp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6C260D93-DFB9-4A68-2461-D3A2527B03F2}"/>
              </a:ext>
            </a:extLst>
          </p:cNvPr>
          <p:cNvSpPr/>
          <p:nvPr/>
        </p:nvSpPr>
        <p:spPr>
          <a:xfrm>
            <a:off x="206290" y="3975561"/>
            <a:ext cx="1556769" cy="530698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입출력 예시에 대한 설명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860AA29-118A-99E9-3D56-D8D4D12303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945055"/>
              </p:ext>
            </p:extLst>
          </p:nvPr>
        </p:nvGraphicFramePr>
        <p:xfrm>
          <a:off x="1637553" y="1618419"/>
          <a:ext cx="8128000" cy="22250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50579887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434491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Result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50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“</a:t>
                      </a:r>
                      <a:r>
                        <a:rPr lang="en-US" altLang="ko-KR" sz="1600" dirty="0" err="1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aabbaccc</a:t>
                      </a:r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”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7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0935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“</a:t>
                      </a:r>
                      <a:r>
                        <a:rPr lang="en-US" altLang="ko-KR" sz="1600" dirty="0" err="1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ababcdcdababcdcd</a:t>
                      </a:r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”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9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0468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“</a:t>
                      </a:r>
                      <a:r>
                        <a:rPr lang="en-US" altLang="ko-KR" sz="1600" dirty="0" err="1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abcabcdede</a:t>
                      </a:r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”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8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536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“</a:t>
                      </a:r>
                      <a:r>
                        <a:rPr lang="en-US" altLang="ko-KR" sz="1600" dirty="0" err="1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abcabcabcabcdededededede</a:t>
                      </a:r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”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14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61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“</a:t>
                      </a:r>
                      <a:r>
                        <a:rPr lang="en-US" altLang="ko-KR" sz="1600" dirty="0" err="1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xababcdcdababcdcd</a:t>
                      </a:r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”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 네오 Bold" panose="020B0600000101010101" charset="-127"/>
                          <a:ea typeface="나눔스퀘어 네오 Bold" panose="020B0600000101010101" charset="-127"/>
                        </a:rPr>
                        <a:t>17</a:t>
                      </a:r>
                      <a:endParaRPr lang="ko-KR" altLang="en-US" sz="1600" dirty="0">
                        <a:latin typeface="나눔스퀘어 네오 Bold" panose="020B0600000101010101" charset="-127"/>
                        <a:ea typeface="나눔스퀘어 네오 Bold" panose="020B0600000101010101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40264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6670AD0-5394-6A1C-BDEB-2DDC2419926F}"/>
              </a:ext>
            </a:extLst>
          </p:cNvPr>
          <p:cNvSpPr txBox="1"/>
          <p:nvPr/>
        </p:nvSpPr>
        <p:spPr>
          <a:xfrm>
            <a:off x="984674" y="4506259"/>
            <a:ext cx="10821953" cy="1534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입출력 예시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#1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문자열을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단위로 잘라 압축했을 때 가장 짧음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입출력 예시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#2</a:t>
            </a: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문자열을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8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단위로 잘라 압축했을 때 가장 짧음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5944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19207</TotalTime>
  <Words>2292</Words>
  <Application>Microsoft Office PowerPoint</Application>
  <PresentationFormat>와이드스크린</PresentationFormat>
  <Paragraphs>476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8" baseType="lpstr">
      <vt:lpstr>Cambria Math</vt:lpstr>
      <vt:lpstr>Leelawadee UI</vt:lpstr>
      <vt:lpstr>Arial</vt:lpstr>
      <vt:lpstr>나눔스퀘어 네오 Bold</vt:lpstr>
      <vt:lpstr>나눔바른고딕</vt:lpstr>
      <vt:lpstr>맑은 고딕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DBIR</dc:creator>
  <cp:lastModifiedBy>임영선</cp:lastModifiedBy>
  <cp:revision>189</cp:revision>
  <dcterms:created xsi:type="dcterms:W3CDTF">2022-02-05T07:44:23Z</dcterms:created>
  <dcterms:modified xsi:type="dcterms:W3CDTF">2024-10-17T08:42:04Z</dcterms:modified>
</cp:coreProperties>
</file>

<file path=docProps/thumbnail.jpeg>
</file>